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96" r:id="rId1"/>
  </p:sldMasterIdLst>
  <p:notesMasterIdLst>
    <p:notesMasterId r:id="rId13"/>
  </p:notesMasterIdLst>
  <p:sldIdLst>
    <p:sldId id="258" r:id="rId2"/>
    <p:sldId id="271" r:id="rId3"/>
    <p:sldId id="272" r:id="rId4"/>
    <p:sldId id="273" r:id="rId5"/>
    <p:sldId id="274" r:id="rId6"/>
    <p:sldId id="277" r:id="rId7"/>
    <p:sldId id="278" r:id="rId8"/>
    <p:sldId id="279" r:id="rId9"/>
    <p:sldId id="280" r:id="rId10"/>
    <p:sldId id="281" r:id="rId11"/>
    <p:sldId id="28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 snapToGrid="0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40;&#1041;&#1054;&#1058;&#1040;\&#1051;&#1048;&#1063;&#1053;&#1054;&#1045;\&#1044;&#1048;&#1055;&#1051;&#1054;&#1052;\&#1044;&#1048;&#1055;&#1051;&#1054;&#1052;%20&#1087;&#1077;&#1088;&#1077;&#1087;&#1086;&#1076;&#1075;&#1086;&#1090;&#1086;&#1074;&#1082;&#1072;\&#1050;&#1085;&#1080;&#1075;&#1072;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40;&#1041;&#1054;&#1058;&#1040;\&#1051;&#1048;&#1063;&#1053;&#1054;&#1045;\&#1044;&#1048;&#1055;&#1051;&#1054;&#1052;\&#1044;&#1048;&#1055;&#1051;&#1054;&#1052;%20&#1087;&#1077;&#1088;&#1077;&#1087;&#1086;&#1076;&#1075;&#1086;&#1090;&#1086;&#1074;&#1082;&#1072;\&#1050;&#1085;&#1080;&#1075;&#1072;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40;&#1041;&#1054;&#1058;&#1040;\&#1051;&#1048;&#1063;&#1053;&#1054;&#1045;\&#1044;&#1048;&#1055;&#1051;&#1054;&#1052;\&#1044;&#1048;&#1055;&#1051;&#1054;&#1052;%20&#1087;&#1077;&#1088;&#1077;&#1087;&#1086;&#1076;&#1075;&#1086;&#1090;&#1086;&#1074;&#1082;&#1072;\&#1050;&#1085;&#1080;&#1075;&#1072;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40;&#1041;&#1054;&#1058;&#1040;\&#1051;&#1048;&#1063;&#1053;&#1054;&#1045;\&#1044;&#1048;&#1055;&#1051;&#1054;&#1052;\&#1044;&#1048;&#1055;&#1051;&#1054;&#1052;%20&#1087;&#1077;&#1088;&#1077;&#1087;&#1086;&#1076;&#1075;&#1086;&#1090;&#1086;&#1074;&#1082;&#1072;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Лист2!$A$1:$D$1</c:f>
              <c:strCache>
                <c:ptCount val="4"/>
                <c:pt idx="0">
                  <c:v>План проверки 2014</c:v>
                </c:pt>
                <c:pt idx="1">
                  <c:v>План проверки 2015</c:v>
                </c:pt>
                <c:pt idx="2">
                  <c:v>Внеплан проверки 2014</c:v>
                </c:pt>
                <c:pt idx="3">
                  <c:v>Внеплан проверки 2015</c:v>
                </c:pt>
              </c:strCache>
            </c:strRef>
          </c:cat>
          <c:val>
            <c:numRef>
              <c:f>Лист2!$A$2:$D$2</c:f>
              <c:numCache>
                <c:formatCode>General</c:formatCode>
                <c:ptCount val="4"/>
                <c:pt idx="0">
                  <c:v>24</c:v>
                </c:pt>
                <c:pt idx="1">
                  <c:v>40</c:v>
                </c:pt>
                <c:pt idx="2">
                  <c:v>9</c:v>
                </c:pt>
                <c:pt idx="3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8479488"/>
        <c:axId val="28481024"/>
        <c:axId val="0"/>
      </c:bar3DChart>
      <c:catAx>
        <c:axId val="284794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28481024"/>
        <c:crosses val="autoZero"/>
        <c:auto val="1"/>
        <c:lblAlgn val="ctr"/>
        <c:lblOffset val="100"/>
        <c:noMultiLvlLbl val="0"/>
      </c:catAx>
      <c:valAx>
        <c:axId val="28481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284794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Лист3!$A$2</c:f>
              <c:strCache>
                <c:ptCount val="1"/>
                <c:pt idx="0">
                  <c:v>Всего проверок</c:v>
                </c:pt>
              </c:strCache>
            </c:strRef>
          </c:tx>
          <c:invertIfNegative val="0"/>
          <c:cat>
            <c:strRef>
              <c:f>Лист3!$B$1:$C$1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Лист3!$B$2:$C$2</c:f>
              <c:numCache>
                <c:formatCode>General</c:formatCode>
                <c:ptCount val="2"/>
                <c:pt idx="0">
                  <c:v>33</c:v>
                </c:pt>
                <c:pt idx="1">
                  <c:v>60</c:v>
                </c:pt>
              </c:numCache>
            </c:numRef>
          </c:val>
        </c:ser>
        <c:ser>
          <c:idx val="1"/>
          <c:order val="1"/>
          <c:tx>
            <c:strRef>
              <c:f>Лист3!$A$3</c:f>
              <c:strCache>
                <c:ptCount val="1"/>
                <c:pt idx="0">
                  <c:v>Количество нарушений</c:v>
                </c:pt>
              </c:strCache>
            </c:strRef>
          </c:tx>
          <c:invertIfNegative val="0"/>
          <c:cat>
            <c:strRef>
              <c:f>Лист3!$B$1:$C$1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Лист3!$B$3:$C$3</c:f>
              <c:numCache>
                <c:formatCode>General</c:formatCode>
                <c:ptCount val="2"/>
                <c:pt idx="0">
                  <c:v>102</c:v>
                </c:pt>
                <c:pt idx="1">
                  <c:v>380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506752"/>
        <c:axId val="62218624"/>
      </c:barChart>
      <c:catAx>
        <c:axId val="285067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62218624"/>
        <c:crosses val="autoZero"/>
        <c:auto val="1"/>
        <c:lblAlgn val="ctr"/>
        <c:lblOffset val="100"/>
        <c:noMultiLvlLbl val="0"/>
      </c:catAx>
      <c:valAx>
        <c:axId val="622186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2850675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проверенных заказчиков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физкультура</c:v>
                </c:pt>
                <c:pt idx="1">
                  <c:v>образование</c:v>
                </c:pt>
                <c:pt idx="2">
                  <c:v>здравоохранение</c:v>
                </c:pt>
                <c:pt idx="3">
                  <c:v>культура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</c:v>
                </c:pt>
                <c:pt idx="1">
                  <c:v>11</c:v>
                </c:pt>
                <c:pt idx="2">
                  <c:v>8</c:v>
                </c:pt>
                <c:pt idx="3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правонарушений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физкультура</c:v>
                </c:pt>
                <c:pt idx="1">
                  <c:v>образование</c:v>
                </c:pt>
                <c:pt idx="2">
                  <c:v>здравоохранение</c:v>
                </c:pt>
                <c:pt idx="3">
                  <c:v>культура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30</c:v>
                </c:pt>
                <c:pt idx="1">
                  <c:v>68</c:v>
                </c:pt>
                <c:pt idx="2">
                  <c:v>171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236544"/>
        <c:axId val="62238080"/>
      </c:barChart>
      <c:catAx>
        <c:axId val="622365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62238080"/>
        <c:crosses val="autoZero"/>
        <c:auto val="1"/>
        <c:lblAlgn val="ctr"/>
        <c:lblOffset val="100"/>
        <c:noMultiLvlLbl val="0"/>
      </c:catAx>
      <c:valAx>
        <c:axId val="622380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6223654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Лист4!$A$2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Лист4!$B$1:$E$1</c:f>
              <c:strCache>
                <c:ptCount val="4"/>
                <c:pt idx="0">
                  <c:v>Возбуждено</c:v>
                </c:pt>
                <c:pt idx="1">
                  <c:v>Привлечено долж. лиц</c:v>
                </c:pt>
                <c:pt idx="2">
                  <c:v>Наложено штраф санкций</c:v>
                </c:pt>
                <c:pt idx="3">
                  <c:v>Взыскано штраф санкций</c:v>
                </c:pt>
              </c:strCache>
            </c:strRef>
          </c:cat>
          <c:val>
            <c:numRef>
              <c:f>Лист4!$B$2:$E$2</c:f>
              <c:numCache>
                <c:formatCode>General</c:formatCode>
                <c:ptCount val="4"/>
                <c:pt idx="0">
                  <c:v>21</c:v>
                </c:pt>
                <c:pt idx="1">
                  <c:v>8</c:v>
                </c:pt>
                <c:pt idx="2">
                  <c:v>173</c:v>
                </c:pt>
                <c:pt idx="3">
                  <c:v>173</c:v>
                </c:pt>
              </c:numCache>
            </c:numRef>
          </c:val>
        </c:ser>
        <c:ser>
          <c:idx val="1"/>
          <c:order val="1"/>
          <c:tx>
            <c:strRef>
              <c:f>Лист4!$A$3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Лист4!$B$1:$E$1</c:f>
              <c:strCache>
                <c:ptCount val="4"/>
                <c:pt idx="0">
                  <c:v>Возбуждено</c:v>
                </c:pt>
                <c:pt idx="1">
                  <c:v>Привлечено долж. лиц</c:v>
                </c:pt>
                <c:pt idx="2">
                  <c:v>Наложено штраф санкций</c:v>
                </c:pt>
                <c:pt idx="3">
                  <c:v>Взыскано штраф санкций</c:v>
                </c:pt>
              </c:strCache>
            </c:strRef>
          </c:cat>
          <c:val>
            <c:numRef>
              <c:f>Лист4!$B$3:$E$3</c:f>
              <c:numCache>
                <c:formatCode>General</c:formatCode>
                <c:ptCount val="4"/>
                <c:pt idx="0">
                  <c:v>52</c:v>
                </c:pt>
                <c:pt idx="1">
                  <c:v>27</c:v>
                </c:pt>
                <c:pt idx="2">
                  <c:v>482.9</c:v>
                </c:pt>
                <c:pt idx="3">
                  <c:v>482.9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806912"/>
        <c:axId val="66808448"/>
      </c:barChart>
      <c:catAx>
        <c:axId val="668069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66808448"/>
        <c:crosses val="autoZero"/>
        <c:auto val="1"/>
        <c:lblAlgn val="ctr"/>
        <c:lblOffset val="100"/>
        <c:noMultiLvlLbl val="0"/>
      </c:catAx>
      <c:valAx>
        <c:axId val="66808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680691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692900-27B5-46DF-90D9-F2DAA27484D8}" type="datetimeFigureOut">
              <a:rPr lang="ru-RU" smtClean="0"/>
              <a:t>10.05.2016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AA0C3B-2E54-404E-9F74-DD0C4D706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331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AA84-F079-4514-B809-D5BCF5E8A174}" type="datetimeFigureOut">
              <a:rPr lang="ru-RU" smtClean="0"/>
              <a:t>10.05.2016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CBF43-5985-4B3F-893A-EB76D8BD6E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002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AA84-F079-4514-B809-D5BCF5E8A174}" type="datetimeFigureOut">
              <a:rPr lang="ru-RU" smtClean="0"/>
              <a:t>10.05.2016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CBF43-5985-4B3F-893A-EB76D8BD6E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400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AA84-F079-4514-B809-D5BCF5E8A174}" type="datetimeFigureOut">
              <a:rPr lang="ru-RU" smtClean="0"/>
              <a:t>10.05.2016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CBF43-5985-4B3F-893A-EB76D8BD6E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431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AA84-F079-4514-B809-D5BCF5E8A174}" type="datetimeFigureOut">
              <a:rPr lang="ru-RU" smtClean="0"/>
              <a:t>10.05.2016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CBF43-5985-4B3F-893A-EB76D8BD6E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00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AA84-F079-4514-B809-D5BCF5E8A174}" type="datetimeFigureOut">
              <a:rPr lang="ru-RU" smtClean="0"/>
              <a:t>10.05.2016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CBF43-5985-4B3F-893A-EB76D8BD6E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549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AA84-F079-4514-B809-D5BCF5E8A174}" type="datetimeFigureOut">
              <a:rPr lang="ru-RU" smtClean="0"/>
              <a:t>10.05.2016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CBF43-5985-4B3F-893A-EB76D8BD6E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088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AA84-F079-4514-B809-D5BCF5E8A174}" type="datetimeFigureOut">
              <a:rPr lang="ru-RU" smtClean="0"/>
              <a:t>10.05.2016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CBF43-5985-4B3F-893A-EB76D8BD6E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985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AA84-F079-4514-B809-D5BCF5E8A174}" type="datetimeFigureOut">
              <a:rPr lang="ru-RU" smtClean="0"/>
              <a:t>10.05.2016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CBF43-5985-4B3F-893A-EB76D8BD6E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907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AA84-F079-4514-B809-D5BCF5E8A174}" type="datetimeFigureOut">
              <a:rPr lang="ru-RU" smtClean="0"/>
              <a:t>10.05.2016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CBF43-5985-4B3F-893A-EB76D8BD6E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565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AA84-F079-4514-B809-D5BCF5E8A174}" type="datetimeFigureOut">
              <a:rPr lang="ru-RU" smtClean="0"/>
              <a:t>10.05.2016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CBF43-5985-4B3F-893A-EB76D8BD6E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187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AA84-F079-4514-B809-D5BCF5E8A174}" type="datetimeFigureOut">
              <a:rPr lang="ru-RU" smtClean="0"/>
              <a:t>10.05.2016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CBF43-5985-4B3F-893A-EB76D8BD6E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670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6AA84-F079-4514-B809-D5BCF5E8A174}" type="datetimeFigureOut">
              <a:rPr lang="ru-RU" smtClean="0"/>
              <a:t>10.05.2016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CBF43-5985-4B3F-893A-EB76D8BD6E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312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57199" y="1571625"/>
            <a:ext cx="8372475" cy="45936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Практика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осуществления контрольной деятельности в Тверском регионе. Ответственность за нарушения законодательства о контрактной системе в сфере закупок.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2851DE-9AB5-4E34-BA63-678567E04D47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19" name="Блок-схема: перфолента 18"/>
          <p:cNvSpPr/>
          <p:nvPr/>
        </p:nvSpPr>
        <p:spPr>
          <a:xfrm>
            <a:off x="395536" y="404664"/>
            <a:ext cx="8064896" cy="864096"/>
          </a:xfrm>
          <a:prstGeom prst="flowChartPunchedTape">
            <a:avLst/>
          </a:prstGeom>
          <a:solidFill>
            <a:schemeClr val="tx2">
              <a:lumMod val="60000"/>
              <a:lumOff val="40000"/>
            </a:schemeClr>
          </a:solidFill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110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Утверждение конкурсной, аукционной документации, не соответствующей требованиям закона. </a:t>
            </a:r>
          </a:p>
          <a:p>
            <a:pPr marL="0" indent="0">
              <a:buNone/>
            </a:pPr>
            <a:r>
              <a:rPr lang="ru-RU" sz="2400" dirty="0" smtClean="0"/>
              <a:t>В соответствии с частью 4.2 статьи 7.30 КоАП РФ штраф на </a:t>
            </a:r>
            <a:r>
              <a:rPr lang="ru-RU" sz="2400" dirty="0" smtClean="0"/>
              <a:t>должностных лиц, утвердивших документацию </a:t>
            </a:r>
            <a:r>
              <a:rPr lang="ru-RU" sz="2400" dirty="0" smtClean="0"/>
              <a:t>(руководитель) составляет 3 тыс. руб.</a:t>
            </a:r>
          </a:p>
          <a:p>
            <a:pPr marL="0" indent="0">
              <a:buNone/>
            </a:pPr>
            <a:endParaRPr lang="ru-RU" sz="2400" dirty="0" smtClean="0"/>
          </a:p>
        </p:txBody>
      </p:sp>
      <p:pic>
        <p:nvPicPr>
          <p:cNvPr id="4098" name="Picture 2" descr="http://i2.wp.com/childhealthschool.com/wp-content/uploads/2015/04/Attenti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2158" y="5097535"/>
            <a:ext cx="2177592" cy="1204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CBF43-5985-4B3F-893A-EB76D8BD6E35}" type="slidenum">
              <a:rPr lang="ru-RU" smtClean="0"/>
              <a:t>10</a:t>
            </a:fld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38909" y="397164"/>
            <a:ext cx="7777018" cy="9144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Правонарушения в сфере закупок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00244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Причины правонарушений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5175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недостаточная квалификация, низкая правовая культура контрактных управляющих; </a:t>
            </a:r>
          </a:p>
          <a:p>
            <a:r>
              <a:rPr lang="ru-RU" sz="2400" dirty="0" smtClean="0"/>
              <a:t>не сформирована организационная структура, должностные обязанности и персональная ответственность сотрудников контрактной службы не распределены;</a:t>
            </a:r>
          </a:p>
          <a:p>
            <a:r>
              <a:rPr lang="ru-RU" sz="2400" dirty="0" smtClean="0"/>
              <a:t>отсутствие взаимодействия и общей координации действий между структурными подразделениями заказчика и контрактной службой, контрактными управляющими;</a:t>
            </a:r>
          </a:p>
          <a:p>
            <a:r>
              <a:rPr lang="ru-RU" sz="2400" dirty="0" smtClean="0"/>
              <a:t>отсутствие должного контроля со стороны руководителей заказчиков и руководителей контрактных служб.</a:t>
            </a:r>
          </a:p>
          <a:p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CBF43-5985-4B3F-893A-EB76D8BD6E35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971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Показатели динамики проведения контрольных мероприятий за 2014- 2015 годы</a:t>
            </a:r>
            <a:endParaRPr lang="ru-RU" sz="36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CBF43-5985-4B3F-893A-EB76D8BD6E35}" type="slidenum">
              <a:rPr lang="ru-RU" smtClean="0"/>
              <a:t>2</a:t>
            </a:fld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96066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62267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/>
              <a:t>Динамика роста выявленных правонарушений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CBF43-5985-4B3F-893A-EB76D8BD6E35}" type="slidenum">
              <a:rPr lang="ru-RU" smtClean="0"/>
              <a:t>3</a:t>
            </a:fld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4450917"/>
              </p:ext>
            </p:extLst>
          </p:nvPr>
        </p:nvGraphicFramePr>
        <p:xfrm>
          <a:off x="447964" y="15724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4970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/>
              <a:t>Доля правонарушений в отдельных отраслях деятельности государственных заказчиков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CBF43-5985-4B3F-893A-EB76D8BD6E35}" type="slidenum">
              <a:rPr lang="ru-RU" smtClean="0"/>
              <a:t>4</a:t>
            </a:fld>
            <a:endParaRPr lang="ru-RU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36079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838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Динамика роста привлечения к административной </a:t>
            </a:r>
            <a:r>
              <a:rPr lang="ru-RU" sz="3600" dirty="0" smtClean="0"/>
              <a:t>ответственности</a:t>
            </a:r>
            <a:endParaRPr lang="ru-RU" sz="36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CBF43-5985-4B3F-893A-EB76D8BD6E35}" type="slidenum">
              <a:rPr lang="ru-RU" smtClean="0"/>
              <a:t>5</a:t>
            </a:fld>
            <a:endParaRPr lang="ru-RU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194346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702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979055" y="591127"/>
            <a:ext cx="7426036" cy="493221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Правонарушения в сфере закупок. Причины и условия, способствующие совершению правонарушений. 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00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b="1" dirty="0" smtClean="0"/>
              <a:t>Нарушения при обеспечении открытости информации о закупке</a:t>
            </a:r>
            <a:r>
              <a:rPr lang="ru-RU" sz="2400" dirty="0" smtClean="0"/>
              <a:t> (</a:t>
            </a:r>
            <a:r>
              <a:rPr lang="ru-RU" sz="2400" i="1" dirty="0" smtClean="0"/>
              <a:t>несвоевременное опубликование </a:t>
            </a:r>
            <a:r>
              <a:rPr lang="ru-RU" sz="2400" i="1" dirty="0"/>
              <a:t>(не </a:t>
            </a:r>
            <a:r>
              <a:rPr lang="ru-RU" sz="2400" i="1" dirty="0" smtClean="0"/>
              <a:t>опубликование) </a:t>
            </a:r>
            <a:r>
              <a:rPr lang="ru-RU" sz="2400" i="1" dirty="0"/>
              <a:t>в ЕИС сведений о заключении (исполнении) контрактов, несвоевременное опубликование извещений о закупке с единственным поставщиком (исполнителем, подрядчиком), не опубликование отчетов и иных предусмотренных законодательством документов об исполнении </a:t>
            </a:r>
            <a:r>
              <a:rPr lang="ru-RU" sz="2400" i="1" dirty="0" smtClean="0"/>
              <a:t>контракта</a:t>
            </a:r>
            <a:r>
              <a:rPr lang="ru-RU" sz="2400" dirty="0" smtClean="0"/>
              <a:t>).</a:t>
            </a:r>
          </a:p>
          <a:p>
            <a:r>
              <a:rPr lang="ru-RU" sz="2400" dirty="0" smtClean="0"/>
              <a:t>В соответствии с частями 1.2, 1.3, 3 статьи 7.30, частью 2 статьи 7.31 КоАП РФ штраф на </a:t>
            </a:r>
            <a:r>
              <a:rPr lang="ru-RU" sz="2400" dirty="0" err="1" smtClean="0"/>
              <a:t>долж</a:t>
            </a:r>
            <a:r>
              <a:rPr lang="ru-RU" sz="2400" dirty="0" smtClean="0"/>
              <a:t>. лиц (руководители, контрактные управляющие)от 20 до 50 тыс. руб.</a:t>
            </a:r>
          </a:p>
        </p:txBody>
      </p:sp>
      <p:pic>
        <p:nvPicPr>
          <p:cNvPr id="4098" name="Picture 2" descr="http://i2.wp.com/childhealthschool.com/wp-content/uploads/2015/04/Attenti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2158" y="5439267"/>
            <a:ext cx="2177592" cy="1204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CBF43-5985-4B3F-893A-EB76D8BD6E35}" type="slidenum">
              <a:rPr lang="ru-RU" smtClean="0"/>
              <a:t>7</a:t>
            </a:fld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38909" y="397164"/>
            <a:ext cx="7777018" cy="9144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Правонарушения в сфере закупок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53736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b="1" dirty="0" smtClean="0"/>
              <a:t>Нарушения при заключении контрактов </a:t>
            </a:r>
            <a:r>
              <a:rPr lang="ru-RU" sz="2400" i="1" dirty="0" smtClean="0"/>
              <a:t>(нарушение сроков заключения контракта,).</a:t>
            </a:r>
          </a:p>
          <a:p>
            <a:r>
              <a:rPr lang="ru-RU" sz="2400" i="1" dirty="0" smtClean="0"/>
              <a:t>В соответствии с ч.3 ст. 7.32 КоАП РФ – штраф на </a:t>
            </a:r>
            <a:r>
              <a:rPr lang="ru-RU" sz="2400" i="1" dirty="0" err="1" smtClean="0"/>
              <a:t>долж</a:t>
            </a:r>
            <a:r>
              <a:rPr lang="ru-RU" sz="2400" i="1" dirty="0" smtClean="0"/>
              <a:t>. лиц 50 тыс. руб.</a:t>
            </a:r>
          </a:p>
          <a:p>
            <a:pPr marL="0" indent="0">
              <a:buNone/>
            </a:pPr>
            <a:r>
              <a:rPr lang="ru-RU" sz="2400" i="1" dirty="0" smtClean="0"/>
              <a:t>•• </a:t>
            </a:r>
            <a:r>
              <a:rPr lang="ru-RU" sz="2400" b="1" dirty="0" smtClean="0"/>
              <a:t>Заключение контракта с нарушением объявленных условий </a:t>
            </a:r>
            <a:r>
              <a:rPr lang="ru-RU" sz="2400" i="1" dirty="0" smtClean="0"/>
              <a:t>(</a:t>
            </a:r>
            <a:r>
              <a:rPr lang="ru-RU" sz="2400" i="1" dirty="0"/>
              <a:t>заключение контракта без предоставления поставщиком (подрядчиком, исполнителем) обеспечительных </a:t>
            </a:r>
            <a:r>
              <a:rPr lang="ru-RU" sz="2400" i="1" dirty="0" smtClean="0"/>
              <a:t>мер, размер обеспечения в контракте не соответствует размеру обеспечения, установленному в документации, отсутствие в контракте раздела, регламентирующего предоставление обеспечения контракта).</a:t>
            </a:r>
          </a:p>
          <a:p>
            <a:pPr marL="0" indent="0">
              <a:buNone/>
            </a:pPr>
            <a:r>
              <a:rPr lang="ru-RU" sz="2400" i="1" dirty="0" smtClean="0"/>
              <a:t>В соответствии с ч.1,5 ст. 7.32 КоАП РФ штраф на </a:t>
            </a:r>
            <a:r>
              <a:rPr lang="ru-RU" sz="2400" i="1" dirty="0" err="1" smtClean="0"/>
              <a:t>долж</a:t>
            </a:r>
            <a:r>
              <a:rPr lang="ru-RU" sz="2400" i="1" dirty="0" smtClean="0"/>
              <a:t>. лиц 30, 50 тыс. руб. соответственно.</a:t>
            </a:r>
          </a:p>
          <a:p>
            <a:pPr marL="0" indent="0">
              <a:buNone/>
            </a:pPr>
            <a:endParaRPr lang="ru-RU" sz="2400" i="1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Правонарушения в сфере закупок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5" name="Picture 2" descr="http://i2.wp.com/childhealthschool.com/wp-content/uploads/2015/04/Attenti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8898" y="5550099"/>
            <a:ext cx="2177592" cy="1204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5220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Нарушения при выборе способа определения поставщика (исполнителя, подрядчика) </a:t>
            </a:r>
            <a:endParaRPr lang="ru-RU" sz="2400" b="1" dirty="0" smtClean="0"/>
          </a:p>
          <a:p>
            <a:pPr>
              <a:buFontTx/>
              <a:buChar char="-"/>
            </a:pPr>
            <a:r>
              <a:rPr lang="ru-RU" sz="2400" dirty="0" smtClean="0"/>
              <a:t>Превышение </a:t>
            </a:r>
            <a:r>
              <a:rPr lang="ru-RU" sz="2400" dirty="0" smtClean="0"/>
              <a:t>годового объема </a:t>
            </a:r>
            <a:r>
              <a:rPr lang="ru-RU" sz="2400" dirty="0" smtClean="0"/>
              <a:t>закупок</a:t>
            </a:r>
          </a:p>
          <a:p>
            <a:pPr marL="0" indent="0">
              <a:buNone/>
            </a:pPr>
            <a:r>
              <a:rPr lang="ru-RU" sz="2400" i="1" dirty="0" smtClean="0"/>
              <a:t>-   </a:t>
            </a:r>
            <a:r>
              <a:rPr lang="ru-RU" sz="2400" dirty="0" smtClean="0"/>
              <a:t>Необоснованное применение пункта 9 части 1 ст. 93 </a:t>
            </a:r>
            <a:r>
              <a:rPr lang="ru-RU" sz="2400" dirty="0"/>
              <a:t> </a:t>
            </a:r>
            <a:r>
              <a:rPr lang="ru-RU" sz="2400" i="1" dirty="0" smtClean="0"/>
              <a:t>(закупки вследствие </a:t>
            </a:r>
            <a:r>
              <a:rPr lang="ru-RU" sz="2400" i="1" dirty="0"/>
              <a:t>аварии, иных чрезвычайных ситуаций природного или техногенного характера, непреодолимой </a:t>
            </a:r>
            <a:r>
              <a:rPr lang="ru-RU" sz="2400" i="1" dirty="0" smtClean="0"/>
              <a:t>силы без достаточных на то оснований)</a:t>
            </a:r>
            <a:endParaRPr lang="ru-RU" sz="2400" i="1" dirty="0"/>
          </a:p>
          <a:p>
            <a:pPr marL="0" indent="0">
              <a:buNone/>
            </a:pPr>
            <a:r>
              <a:rPr lang="ru-RU" sz="2400" dirty="0" smtClean="0"/>
              <a:t>В </a:t>
            </a:r>
            <a:r>
              <a:rPr lang="ru-RU" sz="2400" dirty="0" smtClean="0"/>
              <a:t>соответствии с частью 1 статьи 7.29 КоАП РФ штраф на </a:t>
            </a:r>
            <a:r>
              <a:rPr lang="ru-RU" sz="2400" dirty="0" err="1" smtClean="0"/>
              <a:t>долж</a:t>
            </a:r>
            <a:r>
              <a:rPr lang="ru-RU" sz="2400" dirty="0" smtClean="0"/>
              <a:t>. лиц составляет 30 тыс. руб.</a:t>
            </a:r>
          </a:p>
          <a:p>
            <a:pPr marL="0" indent="0">
              <a:buNone/>
            </a:pPr>
            <a:endParaRPr lang="ru-RU" sz="2400" dirty="0" smtClean="0"/>
          </a:p>
        </p:txBody>
      </p:sp>
      <p:pic>
        <p:nvPicPr>
          <p:cNvPr id="4098" name="Picture 2" descr="http://i2.wp.com/childhealthschool.com/wp-content/uploads/2015/04/Attenti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2158" y="5097535"/>
            <a:ext cx="2177592" cy="1204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CBF43-5985-4B3F-893A-EB76D8BD6E35}" type="slidenum">
              <a:rPr lang="ru-RU" smtClean="0"/>
              <a:t>9</a:t>
            </a:fld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38909" y="397164"/>
            <a:ext cx="7777018" cy="9144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Правонарушения в сфере закупок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62041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785</TotalTime>
  <Words>423</Words>
  <Application>Microsoft Office PowerPoint</Application>
  <PresentationFormat>Экран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Показатели динамики проведения контрольных мероприятий за 2014- 2015 годы</vt:lpstr>
      <vt:lpstr>Динамика роста выявленных правонарушений</vt:lpstr>
      <vt:lpstr>Доля правонарушений в отдельных отраслях деятельности государственных заказчиков</vt:lpstr>
      <vt:lpstr>Динамика роста привлечения к административной ответственности</vt:lpstr>
      <vt:lpstr>Презентация PowerPoint</vt:lpstr>
      <vt:lpstr>Презентация PowerPoint</vt:lpstr>
      <vt:lpstr>Правонарушения в сфере закупок</vt:lpstr>
      <vt:lpstr>Презентация PowerPoint</vt:lpstr>
      <vt:lpstr>Презентация PowerPoint</vt:lpstr>
      <vt:lpstr>Причины правонарушений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МОКФ-КО</dc:creator>
  <cp:lastModifiedBy>МОКФ-КО</cp:lastModifiedBy>
  <cp:revision>55</cp:revision>
  <cp:lastPrinted>2016-03-24T08:17:27Z</cp:lastPrinted>
  <dcterms:created xsi:type="dcterms:W3CDTF">2015-03-16T11:19:23Z</dcterms:created>
  <dcterms:modified xsi:type="dcterms:W3CDTF">2016-05-10T07:17:03Z</dcterms:modified>
</cp:coreProperties>
</file>