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75" r:id="rId4"/>
    <p:sldId id="262" r:id="rId5"/>
    <p:sldId id="259" r:id="rId6"/>
    <p:sldId id="280" r:id="rId7"/>
    <p:sldId id="260" r:id="rId8"/>
    <p:sldId id="261" r:id="rId9"/>
    <p:sldId id="263" r:id="rId10"/>
    <p:sldId id="264" r:id="rId11"/>
    <p:sldId id="265" r:id="rId12"/>
    <p:sldId id="266" r:id="rId13"/>
    <p:sldId id="281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A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01518652122557E-2"/>
          <c:y val="2.2070222171696689E-2"/>
          <c:w val="0.89081439162126996"/>
          <c:h val="0.9312500000000000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30B1E-C303-4BD6-95B8-032BCD99C8A6}" type="doc">
      <dgm:prSet loTypeId="urn:microsoft.com/office/officeart/2005/8/layout/radial1" loCatId="relationship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98B35A4-B8FA-4DC7-8C78-ABE18EB416F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000" dirty="0" smtClean="0"/>
            <a:t>Принцип</a:t>
          </a:r>
        </a:p>
        <a:p>
          <a:pPr>
            <a:spcAft>
              <a:spcPts val="0"/>
            </a:spcAft>
          </a:pPr>
          <a:r>
            <a:rPr lang="ru-RU" sz="1000" dirty="0" smtClean="0"/>
            <a:t> открытости и прозрачности</a:t>
          </a:r>
          <a:endParaRPr lang="ru-RU" sz="1000" dirty="0"/>
        </a:p>
      </dgm:t>
    </dgm:pt>
    <dgm:pt modelId="{278770A6-3983-4975-BB1B-B3A027DC6188}" type="parTrans" cxnId="{A86034CD-73F1-43A8-A580-6DA958CDCEAB}">
      <dgm:prSet/>
      <dgm:spPr/>
      <dgm:t>
        <a:bodyPr/>
        <a:lstStyle/>
        <a:p>
          <a:endParaRPr lang="ru-RU"/>
        </a:p>
      </dgm:t>
    </dgm:pt>
    <dgm:pt modelId="{11DCE4D9-38D6-4E2F-83A8-032CC8EC5DA6}" type="sibTrans" cxnId="{A86034CD-73F1-43A8-A580-6DA958CDCEAB}">
      <dgm:prSet/>
      <dgm:spPr/>
      <dgm:t>
        <a:bodyPr/>
        <a:lstStyle/>
        <a:p>
          <a:endParaRPr lang="ru-RU"/>
        </a:p>
      </dgm:t>
    </dgm:pt>
    <dgm:pt modelId="{97EC122F-6098-43E4-B38B-D30A72827439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dirty="0" smtClean="0"/>
            <a:t>Принципы контрактной системы</a:t>
          </a:r>
        </a:p>
      </dgm:t>
    </dgm:pt>
    <dgm:pt modelId="{BF1AABA9-39D3-4078-96AA-FC447A6E9893}" type="parTrans" cxnId="{51919569-DA2E-4F54-B9EB-04BAE9D44065}">
      <dgm:prSet/>
      <dgm:spPr/>
      <dgm:t>
        <a:bodyPr/>
        <a:lstStyle/>
        <a:p>
          <a:endParaRPr lang="ru-RU"/>
        </a:p>
      </dgm:t>
    </dgm:pt>
    <dgm:pt modelId="{AEE4FDBD-D1F1-4035-A78F-2D89F24DE4E2}" type="sibTrans" cxnId="{51919569-DA2E-4F54-B9EB-04BAE9D44065}">
      <dgm:prSet/>
      <dgm:spPr/>
      <dgm:t>
        <a:bodyPr/>
        <a:lstStyle/>
        <a:p>
          <a:endParaRPr lang="ru-RU"/>
        </a:p>
      </dgm:t>
    </dgm:pt>
    <dgm:pt modelId="{46503908-80F3-4699-B0C0-6821203375B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 smtClean="0"/>
            <a:t>Принцип обеспечения конкуренции</a:t>
          </a:r>
          <a:endParaRPr lang="ru-RU" sz="1000" dirty="0"/>
        </a:p>
      </dgm:t>
    </dgm:pt>
    <dgm:pt modelId="{E5E1EBFD-8841-41BB-8376-AC76BB0189D7}" type="parTrans" cxnId="{69449008-5FA2-4FEE-88AD-08E3A097AABD}">
      <dgm:prSet/>
      <dgm:spPr/>
      <dgm:t>
        <a:bodyPr/>
        <a:lstStyle/>
        <a:p>
          <a:endParaRPr lang="ru-RU"/>
        </a:p>
      </dgm:t>
    </dgm:pt>
    <dgm:pt modelId="{83E5FDCA-5172-40AC-AE09-23ADBAF8EEC9}" type="sibTrans" cxnId="{69449008-5FA2-4FEE-88AD-08E3A097AABD}">
      <dgm:prSet/>
      <dgm:spPr/>
      <dgm:t>
        <a:bodyPr/>
        <a:lstStyle/>
        <a:p>
          <a:endParaRPr lang="ru-RU"/>
        </a:p>
      </dgm:t>
    </dgm:pt>
    <dgm:pt modelId="{BC0671CF-1C73-491A-AB61-1208145E0AA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 smtClean="0"/>
            <a:t>Принцип профессионализма заказчика</a:t>
          </a:r>
          <a:endParaRPr lang="ru-RU" sz="1000" dirty="0"/>
        </a:p>
      </dgm:t>
    </dgm:pt>
    <dgm:pt modelId="{3A8C2BC9-3205-45BF-A5E6-1034AAB94C0F}" type="parTrans" cxnId="{F13CCF33-2BB3-49FA-BC56-B97CB7751299}">
      <dgm:prSet/>
      <dgm:spPr/>
      <dgm:t>
        <a:bodyPr/>
        <a:lstStyle/>
        <a:p>
          <a:endParaRPr lang="ru-RU"/>
        </a:p>
      </dgm:t>
    </dgm:pt>
    <dgm:pt modelId="{9AE3D8A0-9B56-4F13-8336-906BE3192144}" type="sibTrans" cxnId="{F13CCF33-2BB3-49FA-BC56-B97CB7751299}">
      <dgm:prSet/>
      <dgm:spPr/>
      <dgm:t>
        <a:bodyPr/>
        <a:lstStyle/>
        <a:p>
          <a:endParaRPr lang="ru-RU"/>
        </a:p>
      </dgm:t>
    </dgm:pt>
    <dgm:pt modelId="{D4260294-F24C-40EF-B1D1-3E67725B08A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 smtClean="0"/>
            <a:t>Принцип стимулирования инноваций</a:t>
          </a:r>
          <a:endParaRPr lang="ru-RU" sz="1000" dirty="0"/>
        </a:p>
      </dgm:t>
    </dgm:pt>
    <dgm:pt modelId="{5947B872-2367-47F7-BCD9-BC30C1B4F73F}" type="parTrans" cxnId="{EB4D8024-79F4-4E6B-A9D8-D7BEA465FAE2}">
      <dgm:prSet/>
      <dgm:spPr/>
      <dgm:t>
        <a:bodyPr/>
        <a:lstStyle/>
        <a:p>
          <a:endParaRPr lang="ru-RU"/>
        </a:p>
      </dgm:t>
    </dgm:pt>
    <dgm:pt modelId="{E273D70E-13DC-42AD-AEEC-40A84D85344E}" type="sibTrans" cxnId="{EB4D8024-79F4-4E6B-A9D8-D7BEA465FAE2}">
      <dgm:prSet/>
      <dgm:spPr/>
      <dgm:t>
        <a:bodyPr/>
        <a:lstStyle/>
        <a:p>
          <a:endParaRPr lang="ru-RU"/>
        </a:p>
      </dgm:t>
    </dgm:pt>
    <dgm:pt modelId="{0E8078FF-4986-4F20-BF43-CB8D551A18E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 smtClean="0"/>
            <a:t>Принцип единства контрактной системы в сфере закупок</a:t>
          </a:r>
          <a:endParaRPr lang="ru-RU" sz="1000" dirty="0"/>
        </a:p>
      </dgm:t>
    </dgm:pt>
    <dgm:pt modelId="{61A058A0-8B20-40A4-A8A6-17C3043B9B2A}" type="parTrans" cxnId="{576892BF-0508-4EC7-B925-C5B0261061E3}">
      <dgm:prSet/>
      <dgm:spPr/>
      <dgm:t>
        <a:bodyPr/>
        <a:lstStyle/>
        <a:p>
          <a:endParaRPr lang="ru-RU"/>
        </a:p>
      </dgm:t>
    </dgm:pt>
    <dgm:pt modelId="{6B214536-4862-4846-8D4D-FF012CC1DDEA}" type="sibTrans" cxnId="{576892BF-0508-4EC7-B925-C5B0261061E3}">
      <dgm:prSet/>
      <dgm:spPr/>
      <dgm:t>
        <a:bodyPr/>
        <a:lstStyle/>
        <a:p>
          <a:endParaRPr lang="ru-RU"/>
        </a:p>
      </dgm:t>
    </dgm:pt>
    <dgm:pt modelId="{F3BDCB64-BB1C-4A95-8FD0-9B2BE8CA001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900" dirty="0" smtClean="0"/>
            <a:t>Принцип ответственности за результативность обеспечения государственных нужд, эффективность осуществления закупок</a:t>
          </a:r>
          <a:endParaRPr lang="ru-RU" sz="900" dirty="0"/>
        </a:p>
      </dgm:t>
    </dgm:pt>
    <dgm:pt modelId="{BE8EF442-9094-42BE-99BA-9F54AC1E2B5A}" type="parTrans" cxnId="{3B2333BE-4E84-469A-8957-24AC17900F5D}">
      <dgm:prSet/>
      <dgm:spPr/>
      <dgm:t>
        <a:bodyPr/>
        <a:lstStyle/>
        <a:p>
          <a:endParaRPr lang="ru-RU"/>
        </a:p>
      </dgm:t>
    </dgm:pt>
    <dgm:pt modelId="{E4CD9D9B-9DFC-4E9F-8894-FCDAF8A35D46}" type="sibTrans" cxnId="{3B2333BE-4E84-469A-8957-24AC17900F5D}">
      <dgm:prSet/>
      <dgm:spPr/>
      <dgm:t>
        <a:bodyPr/>
        <a:lstStyle/>
        <a:p>
          <a:endParaRPr lang="ru-RU"/>
        </a:p>
      </dgm:t>
    </dgm:pt>
    <dgm:pt modelId="{01845DC3-AF0B-4793-8B03-44493BE3F2C9}" type="pres">
      <dgm:prSet presAssocID="{FEC30B1E-C303-4BD6-95B8-032BCD99C8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C46DDD-CB08-4510-B218-96B592BEF341}" type="pres">
      <dgm:prSet presAssocID="{97EC122F-6098-43E4-B38B-D30A72827439}" presName="centerShape" presStyleLbl="node0" presStyleIdx="0" presStyleCnt="1"/>
      <dgm:spPr/>
      <dgm:t>
        <a:bodyPr/>
        <a:lstStyle/>
        <a:p>
          <a:endParaRPr lang="ru-RU"/>
        </a:p>
      </dgm:t>
    </dgm:pt>
    <dgm:pt modelId="{987D58CC-F005-4F11-A701-A499302A9385}" type="pres">
      <dgm:prSet presAssocID="{278770A6-3983-4975-BB1B-B3A027DC6188}" presName="Name9" presStyleLbl="parChTrans1D2" presStyleIdx="0" presStyleCnt="6"/>
      <dgm:spPr/>
      <dgm:t>
        <a:bodyPr/>
        <a:lstStyle/>
        <a:p>
          <a:endParaRPr lang="ru-RU"/>
        </a:p>
      </dgm:t>
    </dgm:pt>
    <dgm:pt modelId="{D8C347F6-A05C-4E5F-8F69-F4281B0AD757}" type="pres">
      <dgm:prSet presAssocID="{278770A6-3983-4975-BB1B-B3A027DC6188}" presName="connTx" presStyleLbl="parChTrans1D2" presStyleIdx="0" presStyleCnt="6"/>
      <dgm:spPr/>
      <dgm:t>
        <a:bodyPr/>
        <a:lstStyle/>
        <a:p>
          <a:endParaRPr lang="ru-RU"/>
        </a:p>
      </dgm:t>
    </dgm:pt>
    <dgm:pt modelId="{BCCA2A15-25C3-4C69-AC1C-6416B5434811}" type="pres">
      <dgm:prSet presAssocID="{298B35A4-B8FA-4DC7-8C78-ABE18EB416F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0FCF7-AADF-44EB-A46B-994F1B8ED6A6}" type="pres">
      <dgm:prSet presAssocID="{E5E1EBFD-8841-41BB-8376-AC76BB0189D7}" presName="Name9" presStyleLbl="parChTrans1D2" presStyleIdx="1" presStyleCnt="6"/>
      <dgm:spPr/>
      <dgm:t>
        <a:bodyPr/>
        <a:lstStyle/>
        <a:p>
          <a:endParaRPr lang="ru-RU"/>
        </a:p>
      </dgm:t>
    </dgm:pt>
    <dgm:pt modelId="{C5B739B9-82DC-433B-A959-08CC7F105DA2}" type="pres">
      <dgm:prSet presAssocID="{E5E1EBFD-8841-41BB-8376-AC76BB0189D7}" presName="connTx" presStyleLbl="parChTrans1D2" presStyleIdx="1" presStyleCnt="6"/>
      <dgm:spPr/>
      <dgm:t>
        <a:bodyPr/>
        <a:lstStyle/>
        <a:p>
          <a:endParaRPr lang="ru-RU"/>
        </a:p>
      </dgm:t>
    </dgm:pt>
    <dgm:pt modelId="{F333782B-86AD-4831-A596-88B0DD648F54}" type="pres">
      <dgm:prSet presAssocID="{46503908-80F3-4699-B0C0-6821203375B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28013-E528-4B6C-A395-F5816A3C43E3}" type="pres">
      <dgm:prSet presAssocID="{3A8C2BC9-3205-45BF-A5E6-1034AAB94C0F}" presName="Name9" presStyleLbl="parChTrans1D2" presStyleIdx="2" presStyleCnt="6"/>
      <dgm:spPr/>
      <dgm:t>
        <a:bodyPr/>
        <a:lstStyle/>
        <a:p>
          <a:endParaRPr lang="ru-RU"/>
        </a:p>
      </dgm:t>
    </dgm:pt>
    <dgm:pt modelId="{0034D250-2890-46D7-9B64-6AC4CD373DFB}" type="pres">
      <dgm:prSet presAssocID="{3A8C2BC9-3205-45BF-A5E6-1034AAB94C0F}" presName="connTx" presStyleLbl="parChTrans1D2" presStyleIdx="2" presStyleCnt="6"/>
      <dgm:spPr/>
      <dgm:t>
        <a:bodyPr/>
        <a:lstStyle/>
        <a:p>
          <a:endParaRPr lang="ru-RU"/>
        </a:p>
      </dgm:t>
    </dgm:pt>
    <dgm:pt modelId="{6A50B807-564B-4F37-9EF3-77D4F9E8DA5A}" type="pres">
      <dgm:prSet presAssocID="{BC0671CF-1C73-491A-AB61-1208145E0AA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42ED7-A583-4547-A677-A06F7AB3D09D}" type="pres">
      <dgm:prSet presAssocID="{5947B872-2367-47F7-BCD9-BC30C1B4F73F}" presName="Name9" presStyleLbl="parChTrans1D2" presStyleIdx="3" presStyleCnt="6"/>
      <dgm:spPr/>
      <dgm:t>
        <a:bodyPr/>
        <a:lstStyle/>
        <a:p>
          <a:endParaRPr lang="ru-RU"/>
        </a:p>
      </dgm:t>
    </dgm:pt>
    <dgm:pt modelId="{9F387548-6775-404C-9AF1-FD1482604B04}" type="pres">
      <dgm:prSet presAssocID="{5947B872-2367-47F7-BCD9-BC30C1B4F73F}" presName="connTx" presStyleLbl="parChTrans1D2" presStyleIdx="3" presStyleCnt="6"/>
      <dgm:spPr/>
      <dgm:t>
        <a:bodyPr/>
        <a:lstStyle/>
        <a:p>
          <a:endParaRPr lang="ru-RU"/>
        </a:p>
      </dgm:t>
    </dgm:pt>
    <dgm:pt modelId="{13163E90-CF6D-4699-BA45-8A9968C8B896}" type="pres">
      <dgm:prSet presAssocID="{D4260294-F24C-40EF-B1D1-3E67725B08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4B17F-F96B-43F0-9E31-2640DE4C6A1C}" type="pres">
      <dgm:prSet presAssocID="{61A058A0-8B20-40A4-A8A6-17C3043B9B2A}" presName="Name9" presStyleLbl="parChTrans1D2" presStyleIdx="4" presStyleCnt="6"/>
      <dgm:spPr/>
      <dgm:t>
        <a:bodyPr/>
        <a:lstStyle/>
        <a:p>
          <a:endParaRPr lang="ru-RU"/>
        </a:p>
      </dgm:t>
    </dgm:pt>
    <dgm:pt modelId="{C0A91C17-9E22-48FD-93A7-99ACE2D5F3CE}" type="pres">
      <dgm:prSet presAssocID="{61A058A0-8B20-40A4-A8A6-17C3043B9B2A}" presName="connTx" presStyleLbl="parChTrans1D2" presStyleIdx="4" presStyleCnt="6"/>
      <dgm:spPr/>
      <dgm:t>
        <a:bodyPr/>
        <a:lstStyle/>
        <a:p>
          <a:endParaRPr lang="ru-RU"/>
        </a:p>
      </dgm:t>
    </dgm:pt>
    <dgm:pt modelId="{0D04A3CC-73E4-4346-9CC0-40D45B16E08E}" type="pres">
      <dgm:prSet presAssocID="{0E8078FF-4986-4F20-BF43-CB8D551A18E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CB952-3F3B-464F-AB93-B93809129293}" type="pres">
      <dgm:prSet presAssocID="{BE8EF442-9094-42BE-99BA-9F54AC1E2B5A}" presName="Name9" presStyleLbl="parChTrans1D2" presStyleIdx="5" presStyleCnt="6"/>
      <dgm:spPr/>
      <dgm:t>
        <a:bodyPr/>
        <a:lstStyle/>
        <a:p>
          <a:endParaRPr lang="ru-RU"/>
        </a:p>
      </dgm:t>
    </dgm:pt>
    <dgm:pt modelId="{12E7790A-9D7D-4FE3-B57B-37265A9A02F4}" type="pres">
      <dgm:prSet presAssocID="{BE8EF442-9094-42BE-99BA-9F54AC1E2B5A}" presName="connTx" presStyleLbl="parChTrans1D2" presStyleIdx="5" presStyleCnt="6"/>
      <dgm:spPr/>
      <dgm:t>
        <a:bodyPr/>
        <a:lstStyle/>
        <a:p>
          <a:endParaRPr lang="ru-RU"/>
        </a:p>
      </dgm:t>
    </dgm:pt>
    <dgm:pt modelId="{C4C241B5-A88E-425C-A15A-F8712BB0B809}" type="pres">
      <dgm:prSet presAssocID="{F3BDCB64-BB1C-4A95-8FD0-9B2BE8CA001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B645E3-C2CA-45FA-A7C4-7D49F4CD574B}" type="presOf" srcId="{BC0671CF-1C73-491A-AB61-1208145E0AA5}" destId="{6A50B807-564B-4F37-9EF3-77D4F9E8DA5A}" srcOrd="0" destOrd="0" presId="urn:microsoft.com/office/officeart/2005/8/layout/radial1"/>
    <dgm:cxn modelId="{A86034CD-73F1-43A8-A580-6DA958CDCEAB}" srcId="{97EC122F-6098-43E4-B38B-D30A72827439}" destId="{298B35A4-B8FA-4DC7-8C78-ABE18EB416FD}" srcOrd="0" destOrd="0" parTransId="{278770A6-3983-4975-BB1B-B3A027DC6188}" sibTransId="{11DCE4D9-38D6-4E2F-83A8-032CC8EC5DA6}"/>
    <dgm:cxn modelId="{0DC8A53A-6E2E-4E71-AB1F-50BE15BC8F62}" type="presOf" srcId="{278770A6-3983-4975-BB1B-B3A027DC6188}" destId="{D8C347F6-A05C-4E5F-8F69-F4281B0AD757}" srcOrd="1" destOrd="0" presId="urn:microsoft.com/office/officeart/2005/8/layout/radial1"/>
    <dgm:cxn modelId="{ABCD76FD-4F50-4D48-844E-282D3529621C}" type="presOf" srcId="{5947B872-2367-47F7-BCD9-BC30C1B4F73F}" destId="{9F387548-6775-404C-9AF1-FD1482604B04}" srcOrd="1" destOrd="0" presId="urn:microsoft.com/office/officeart/2005/8/layout/radial1"/>
    <dgm:cxn modelId="{6BE316C5-BB3F-463B-BA68-322538CC24A8}" type="presOf" srcId="{FEC30B1E-C303-4BD6-95B8-032BCD99C8A6}" destId="{01845DC3-AF0B-4793-8B03-44493BE3F2C9}" srcOrd="0" destOrd="0" presId="urn:microsoft.com/office/officeart/2005/8/layout/radial1"/>
    <dgm:cxn modelId="{34C22283-B066-4C7C-81A4-512CFEEACB2C}" type="presOf" srcId="{3A8C2BC9-3205-45BF-A5E6-1034AAB94C0F}" destId="{98728013-E528-4B6C-A395-F5816A3C43E3}" srcOrd="0" destOrd="0" presId="urn:microsoft.com/office/officeart/2005/8/layout/radial1"/>
    <dgm:cxn modelId="{4786EE0C-0BD1-4F7F-A2FB-B94F391D592A}" type="presOf" srcId="{298B35A4-B8FA-4DC7-8C78-ABE18EB416FD}" destId="{BCCA2A15-25C3-4C69-AC1C-6416B5434811}" srcOrd="0" destOrd="0" presId="urn:microsoft.com/office/officeart/2005/8/layout/radial1"/>
    <dgm:cxn modelId="{3B2333BE-4E84-469A-8957-24AC17900F5D}" srcId="{97EC122F-6098-43E4-B38B-D30A72827439}" destId="{F3BDCB64-BB1C-4A95-8FD0-9B2BE8CA0016}" srcOrd="5" destOrd="0" parTransId="{BE8EF442-9094-42BE-99BA-9F54AC1E2B5A}" sibTransId="{E4CD9D9B-9DFC-4E9F-8894-FCDAF8A35D46}"/>
    <dgm:cxn modelId="{31743103-E9CA-430F-AABD-7AEDCD50D39A}" type="presOf" srcId="{E5E1EBFD-8841-41BB-8376-AC76BB0189D7}" destId="{C5B739B9-82DC-433B-A959-08CC7F105DA2}" srcOrd="1" destOrd="0" presId="urn:microsoft.com/office/officeart/2005/8/layout/radial1"/>
    <dgm:cxn modelId="{B86BBC85-A095-4A74-9D05-60852C9C07F8}" type="presOf" srcId="{97EC122F-6098-43E4-B38B-D30A72827439}" destId="{5DC46DDD-CB08-4510-B218-96B592BEF341}" srcOrd="0" destOrd="0" presId="urn:microsoft.com/office/officeart/2005/8/layout/radial1"/>
    <dgm:cxn modelId="{E88D8A46-6CEE-4A90-BDC3-039D08A63CFB}" type="presOf" srcId="{D4260294-F24C-40EF-B1D1-3E67725B08AC}" destId="{13163E90-CF6D-4699-BA45-8A9968C8B896}" srcOrd="0" destOrd="0" presId="urn:microsoft.com/office/officeart/2005/8/layout/radial1"/>
    <dgm:cxn modelId="{576892BF-0508-4EC7-B925-C5B0261061E3}" srcId="{97EC122F-6098-43E4-B38B-D30A72827439}" destId="{0E8078FF-4986-4F20-BF43-CB8D551A18E9}" srcOrd="4" destOrd="0" parTransId="{61A058A0-8B20-40A4-A8A6-17C3043B9B2A}" sibTransId="{6B214536-4862-4846-8D4D-FF012CC1DDEA}"/>
    <dgm:cxn modelId="{1650300E-DBC6-4DE1-AD3E-45A1568D4A48}" type="presOf" srcId="{61A058A0-8B20-40A4-A8A6-17C3043B9B2A}" destId="{C0A91C17-9E22-48FD-93A7-99ACE2D5F3CE}" srcOrd="1" destOrd="0" presId="urn:microsoft.com/office/officeart/2005/8/layout/radial1"/>
    <dgm:cxn modelId="{51919569-DA2E-4F54-B9EB-04BAE9D44065}" srcId="{FEC30B1E-C303-4BD6-95B8-032BCD99C8A6}" destId="{97EC122F-6098-43E4-B38B-D30A72827439}" srcOrd="0" destOrd="0" parTransId="{BF1AABA9-39D3-4078-96AA-FC447A6E9893}" sibTransId="{AEE4FDBD-D1F1-4035-A78F-2D89F24DE4E2}"/>
    <dgm:cxn modelId="{3E194E71-48FA-4A99-8386-8F3C42689015}" type="presOf" srcId="{BE8EF442-9094-42BE-99BA-9F54AC1E2B5A}" destId="{0E9CB952-3F3B-464F-AB93-B93809129293}" srcOrd="0" destOrd="0" presId="urn:microsoft.com/office/officeart/2005/8/layout/radial1"/>
    <dgm:cxn modelId="{EB4D8024-79F4-4E6B-A9D8-D7BEA465FAE2}" srcId="{97EC122F-6098-43E4-B38B-D30A72827439}" destId="{D4260294-F24C-40EF-B1D1-3E67725B08AC}" srcOrd="3" destOrd="0" parTransId="{5947B872-2367-47F7-BCD9-BC30C1B4F73F}" sibTransId="{E273D70E-13DC-42AD-AEEC-40A84D85344E}"/>
    <dgm:cxn modelId="{A90C918A-D0B5-4794-9A24-76E7B1B107B5}" type="presOf" srcId="{5947B872-2367-47F7-BCD9-BC30C1B4F73F}" destId="{3B942ED7-A583-4547-A677-A06F7AB3D09D}" srcOrd="0" destOrd="0" presId="urn:microsoft.com/office/officeart/2005/8/layout/radial1"/>
    <dgm:cxn modelId="{9D37F5F5-D0CE-48B5-AA09-CCD8A0AF2D00}" type="presOf" srcId="{0E8078FF-4986-4F20-BF43-CB8D551A18E9}" destId="{0D04A3CC-73E4-4346-9CC0-40D45B16E08E}" srcOrd="0" destOrd="0" presId="urn:microsoft.com/office/officeart/2005/8/layout/radial1"/>
    <dgm:cxn modelId="{C42E25FD-8943-4506-8100-5391BD262404}" type="presOf" srcId="{46503908-80F3-4699-B0C0-6821203375BB}" destId="{F333782B-86AD-4831-A596-88B0DD648F54}" srcOrd="0" destOrd="0" presId="urn:microsoft.com/office/officeart/2005/8/layout/radial1"/>
    <dgm:cxn modelId="{AC5577AA-FAE4-4D95-9318-AE8E54B04D2E}" type="presOf" srcId="{3A8C2BC9-3205-45BF-A5E6-1034AAB94C0F}" destId="{0034D250-2890-46D7-9B64-6AC4CD373DFB}" srcOrd="1" destOrd="0" presId="urn:microsoft.com/office/officeart/2005/8/layout/radial1"/>
    <dgm:cxn modelId="{0457583C-DD86-438C-9E7A-8FEAE5F8DED6}" type="presOf" srcId="{F3BDCB64-BB1C-4A95-8FD0-9B2BE8CA0016}" destId="{C4C241B5-A88E-425C-A15A-F8712BB0B809}" srcOrd="0" destOrd="0" presId="urn:microsoft.com/office/officeart/2005/8/layout/radial1"/>
    <dgm:cxn modelId="{69449008-5FA2-4FEE-88AD-08E3A097AABD}" srcId="{97EC122F-6098-43E4-B38B-D30A72827439}" destId="{46503908-80F3-4699-B0C0-6821203375BB}" srcOrd="1" destOrd="0" parTransId="{E5E1EBFD-8841-41BB-8376-AC76BB0189D7}" sibTransId="{83E5FDCA-5172-40AC-AE09-23ADBAF8EEC9}"/>
    <dgm:cxn modelId="{6DE89874-A500-4B66-8A10-E686BE4DF872}" type="presOf" srcId="{BE8EF442-9094-42BE-99BA-9F54AC1E2B5A}" destId="{12E7790A-9D7D-4FE3-B57B-37265A9A02F4}" srcOrd="1" destOrd="0" presId="urn:microsoft.com/office/officeart/2005/8/layout/radial1"/>
    <dgm:cxn modelId="{F13CCF33-2BB3-49FA-BC56-B97CB7751299}" srcId="{97EC122F-6098-43E4-B38B-D30A72827439}" destId="{BC0671CF-1C73-491A-AB61-1208145E0AA5}" srcOrd="2" destOrd="0" parTransId="{3A8C2BC9-3205-45BF-A5E6-1034AAB94C0F}" sibTransId="{9AE3D8A0-9B56-4F13-8336-906BE3192144}"/>
    <dgm:cxn modelId="{36D5BFFE-1759-4CA0-8E99-8F086DCA57C6}" type="presOf" srcId="{E5E1EBFD-8841-41BB-8376-AC76BB0189D7}" destId="{F090FCF7-AADF-44EB-A46B-994F1B8ED6A6}" srcOrd="0" destOrd="0" presId="urn:microsoft.com/office/officeart/2005/8/layout/radial1"/>
    <dgm:cxn modelId="{93793DBF-9037-4AC1-AC48-20FEC295293A}" type="presOf" srcId="{278770A6-3983-4975-BB1B-B3A027DC6188}" destId="{987D58CC-F005-4F11-A701-A499302A9385}" srcOrd="0" destOrd="0" presId="urn:microsoft.com/office/officeart/2005/8/layout/radial1"/>
    <dgm:cxn modelId="{E9452BCF-9FED-4481-B35F-41CE824AB00E}" type="presOf" srcId="{61A058A0-8B20-40A4-A8A6-17C3043B9B2A}" destId="{6B64B17F-F96B-43F0-9E31-2640DE4C6A1C}" srcOrd="0" destOrd="0" presId="urn:microsoft.com/office/officeart/2005/8/layout/radial1"/>
    <dgm:cxn modelId="{40AFE08C-3CD2-4F1A-9464-1935837725F1}" type="presParOf" srcId="{01845DC3-AF0B-4793-8B03-44493BE3F2C9}" destId="{5DC46DDD-CB08-4510-B218-96B592BEF341}" srcOrd="0" destOrd="0" presId="urn:microsoft.com/office/officeart/2005/8/layout/radial1"/>
    <dgm:cxn modelId="{02A9F606-E890-4D54-BAA8-936702188FA9}" type="presParOf" srcId="{01845DC3-AF0B-4793-8B03-44493BE3F2C9}" destId="{987D58CC-F005-4F11-A701-A499302A9385}" srcOrd="1" destOrd="0" presId="urn:microsoft.com/office/officeart/2005/8/layout/radial1"/>
    <dgm:cxn modelId="{281BFB0A-8EE6-4507-86A3-1145ED286E99}" type="presParOf" srcId="{987D58CC-F005-4F11-A701-A499302A9385}" destId="{D8C347F6-A05C-4E5F-8F69-F4281B0AD757}" srcOrd="0" destOrd="0" presId="urn:microsoft.com/office/officeart/2005/8/layout/radial1"/>
    <dgm:cxn modelId="{134648AB-19ED-45BF-B3C9-35F92F61829C}" type="presParOf" srcId="{01845DC3-AF0B-4793-8B03-44493BE3F2C9}" destId="{BCCA2A15-25C3-4C69-AC1C-6416B5434811}" srcOrd="2" destOrd="0" presId="urn:microsoft.com/office/officeart/2005/8/layout/radial1"/>
    <dgm:cxn modelId="{1D9294ED-4CA2-498E-9E3F-6C4667390829}" type="presParOf" srcId="{01845DC3-AF0B-4793-8B03-44493BE3F2C9}" destId="{F090FCF7-AADF-44EB-A46B-994F1B8ED6A6}" srcOrd="3" destOrd="0" presId="urn:microsoft.com/office/officeart/2005/8/layout/radial1"/>
    <dgm:cxn modelId="{2A0CC635-B2A4-44FF-8F17-C3292C10676D}" type="presParOf" srcId="{F090FCF7-AADF-44EB-A46B-994F1B8ED6A6}" destId="{C5B739B9-82DC-433B-A959-08CC7F105DA2}" srcOrd="0" destOrd="0" presId="urn:microsoft.com/office/officeart/2005/8/layout/radial1"/>
    <dgm:cxn modelId="{AB700789-6798-45E2-938B-686C1281D64A}" type="presParOf" srcId="{01845DC3-AF0B-4793-8B03-44493BE3F2C9}" destId="{F333782B-86AD-4831-A596-88B0DD648F54}" srcOrd="4" destOrd="0" presId="urn:microsoft.com/office/officeart/2005/8/layout/radial1"/>
    <dgm:cxn modelId="{9C950DFA-5AE3-47FD-855B-B9532B1FE702}" type="presParOf" srcId="{01845DC3-AF0B-4793-8B03-44493BE3F2C9}" destId="{98728013-E528-4B6C-A395-F5816A3C43E3}" srcOrd="5" destOrd="0" presId="urn:microsoft.com/office/officeart/2005/8/layout/radial1"/>
    <dgm:cxn modelId="{8CFE73A3-40F1-47FB-968A-16D4C90A77CF}" type="presParOf" srcId="{98728013-E528-4B6C-A395-F5816A3C43E3}" destId="{0034D250-2890-46D7-9B64-6AC4CD373DFB}" srcOrd="0" destOrd="0" presId="urn:microsoft.com/office/officeart/2005/8/layout/radial1"/>
    <dgm:cxn modelId="{624536F7-3382-43FF-9AC8-3A4909215D58}" type="presParOf" srcId="{01845DC3-AF0B-4793-8B03-44493BE3F2C9}" destId="{6A50B807-564B-4F37-9EF3-77D4F9E8DA5A}" srcOrd="6" destOrd="0" presId="urn:microsoft.com/office/officeart/2005/8/layout/radial1"/>
    <dgm:cxn modelId="{A51DEE95-93B5-4C1D-AA3E-B2164A52966A}" type="presParOf" srcId="{01845DC3-AF0B-4793-8B03-44493BE3F2C9}" destId="{3B942ED7-A583-4547-A677-A06F7AB3D09D}" srcOrd="7" destOrd="0" presId="urn:microsoft.com/office/officeart/2005/8/layout/radial1"/>
    <dgm:cxn modelId="{C43F4A99-FEDF-47E0-A1BC-105F4FA81C0F}" type="presParOf" srcId="{3B942ED7-A583-4547-A677-A06F7AB3D09D}" destId="{9F387548-6775-404C-9AF1-FD1482604B04}" srcOrd="0" destOrd="0" presId="urn:microsoft.com/office/officeart/2005/8/layout/radial1"/>
    <dgm:cxn modelId="{FC3D9161-33EC-4EAD-84C1-506F249B86B9}" type="presParOf" srcId="{01845DC3-AF0B-4793-8B03-44493BE3F2C9}" destId="{13163E90-CF6D-4699-BA45-8A9968C8B896}" srcOrd="8" destOrd="0" presId="urn:microsoft.com/office/officeart/2005/8/layout/radial1"/>
    <dgm:cxn modelId="{31BBF503-0007-486E-80E1-1E5025477327}" type="presParOf" srcId="{01845DC3-AF0B-4793-8B03-44493BE3F2C9}" destId="{6B64B17F-F96B-43F0-9E31-2640DE4C6A1C}" srcOrd="9" destOrd="0" presId="urn:microsoft.com/office/officeart/2005/8/layout/radial1"/>
    <dgm:cxn modelId="{A7B2566D-F24D-4397-969D-D826535ECD9E}" type="presParOf" srcId="{6B64B17F-F96B-43F0-9E31-2640DE4C6A1C}" destId="{C0A91C17-9E22-48FD-93A7-99ACE2D5F3CE}" srcOrd="0" destOrd="0" presId="urn:microsoft.com/office/officeart/2005/8/layout/radial1"/>
    <dgm:cxn modelId="{71A6A843-2EF4-4108-B84B-0D5F35F57563}" type="presParOf" srcId="{01845DC3-AF0B-4793-8B03-44493BE3F2C9}" destId="{0D04A3CC-73E4-4346-9CC0-40D45B16E08E}" srcOrd="10" destOrd="0" presId="urn:microsoft.com/office/officeart/2005/8/layout/radial1"/>
    <dgm:cxn modelId="{3A8212EB-442B-47FC-892D-FB71DB276A0A}" type="presParOf" srcId="{01845DC3-AF0B-4793-8B03-44493BE3F2C9}" destId="{0E9CB952-3F3B-464F-AB93-B93809129293}" srcOrd="11" destOrd="0" presId="urn:microsoft.com/office/officeart/2005/8/layout/radial1"/>
    <dgm:cxn modelId="{22192C20-873B-4C1A-9D2E-48E828A9117B}" type="presParOf" srcId="{0E9CB952-3F3B-464F-AB93-B93809129293}" destId="{12E7790A-9D7D-4FE3-B57B-37265A9A02F4}" srcOrd="0" destOrd="0" presId="urn:microsoft.com/office/officeart/2005/8/layout/radial1"/>
    <dgm:cxn modelId="{DC9C72A7-5592-421B-BA16-E0C6A2D81783}" type="presParOf" srcId="{01845DC3-AF0B-4793-8B03-44493BE3F2C9}" destId="{C4C241B5-A88E-425C-A15A-F8712BB0B809}" srcOrd="12" destOrd="0" presId="urn:microsoft.com/office/officeart/2005/8/layout/radial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65C55-4140-4F1A-8193-21A2C0A5952F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AC2CFF3-2F63-47F5-B8FD-5ABEA808308E}">
      <dgm:prSet phldrT="[Текст]" custT="1"/>
      <dgm:spPr/>
      <dgm:t>
        <a:bodyPr/>
        <a:lstStyle/>
        <a:p>
          <a:r>
            <a:rPr lang="ru-RU" sz="900" dirty="0" smtClean="0">
              <a:latin typeface="+mn-lt"/>
            </a:rPr>
            <a:t>Планирование (ст. 16-23)</a:t>
          </a:r>
          <a:endParaRPr lang="ru-RU" sz="900" dirty="0">
            <a:latin typeface="+mn-lt"/>
          </a:endParaRPr>
        </a:p>
      </dgm:t>
    </dgm:pt>
    <dgm:pt modelId="{E0C5801C-D841-4E8B-99E6-6E982BC0DDFB}" type="parTrans" cxnId="{62C058F8-40F5-4568-A2D4-6A4AB262C5C3}">
      <dgm:prSet/>
      <dgm:spPr/>
      <dgm:t>
        <a:bodyPr/>
        <a:lstStyle/>
        <a:p>
          <a:endParaRPr lang="ru-RU"/>
        </a:p>
      </dgm:t>
    </dgm:pt>
    <dgm:pt modelId="{DF2EEE7D-A0FF-403F-B57D-9A49F521DAB5}" type="sibTrans" cxnId="{62C058F8-40F5-4568-A2D4-6A4AB262C5C3}">
      <dgm:prSet/>
      <dgm:spPr/>
      <dgm:t>
        <a:bodyPr/>
        <a:lstStyle/>
        <a:p>
          <a:endParaRPr lang="ru-RU"/>
        </a:p>
      </dgm:t>
    </dgm:pt>
    <dgm:pt modelId="{EAF3D4B4-1469-4538-A5B5-71B93A543B2B}">
      <dgm:prSet custT="1"/>
      <dgm:spPr/>
      <dgm:t>
        <a:bodyPr/>
        <a:lstStyle/>
        <a:p>
          <a:r>
            <a:rPr lang="ru-RU" sz="900" dirty="0" smtClean="0">
              <a:latin typeface="+mn-lt"/>
            </a:rPr>
            <a:t>Определение поставщика</a:t>
          </a:r>
        </a:p>
      </dgm:t>
    </dgm:pt>
    <dgm:pt modelId="{C23FBB04-5904-4541-9A22-CF65E6B4251E}" type="parTrans" cxnId="{B1348F52-8126-4C52-BF25-CF2BD2B65C32}">
      <dgm:prSet/>
      <dgm:spPr/>
      <dgm:t>
        <a:bodyPr/>
        <a:lstStyle/>
        <a:p>
          <a:endParaRPr lang="ru-RU"/>
        </a:p>
      </dgm:t>
    </dgm:pt>
    <dgm:pt modelId="{C84674A8-510E-4C3F-A166-A2E1C9E8480E}" type="sibTrans" cxnId="{B1348F52-8126-4C52-BF25-CF2BD2B65C32}">
      <dgm:prSet/>
      <dgm:spPr/>
      <dgm:t>
        <a:bodyPr/>
        <a:lstStyle/>
        <a:p>
          <a:endParaRPr lang="ru-RU"/>
        </a:p>
      </dgm:t>
    </dgm:pt>
    <dgm:pt modelId="{91B743D7-F2D6-471A-8423-394FF888CA19}">
      <dgm:prSet custT="1"/>
      <dgm:spPr/>
      <dgm:t>
        <a:bodyPr/>
        <a:lstStyle/>
        <a:p>
          <a:r>
            <a:rPr lang="ru-RU" sz="900" dirty="0" smtClean="0">
              <a:latin typeface="+mn-lt"/>
            </a:rPr>
            <a:t>Мониторинг</a:t>
          </a:r>
        </a:p>
        <a:p>
          <a:r>
            <a:rPr lang="ru-RU" sz="900" dirty="0" smtClean="0">
              <a:latin typeface="+mn-lt"/>
            </a:rPr>
            <a:t>(ст. 97)</a:t>
          </a:r>
          <a:endParaRPr lang="ru-RU" sz="900" dirty="0">
            <a:latin typeface="+mn-lt"/>
          </a:endParaRPr>
        </a:p>
      </dgm:t>
    </dgm:pt>
    <dgm:pt modelId="{C1E0C4BD-7102-4ADD-B773-928667676F3A}" type="parTrans" cxnId="{9776F881-8A3D-4A2C-BEA1-26322284A4D9}">
      <dgm:prSet/>
      <dgm:spPr/>
      <dgm:t>
        <a:bodyPr/>
        <a:lstStyle/>
        <a:p>
          <a:endParaRPr lang="ru-RU"/>
        </a:p>
      </dgm:t>
    </dgm:pt>
    <dgm:pt modelId="{61506E6F-EE64-4417-BB82-E4C47E2017DC}" type="sibTrans" cxnId="{9776F881-8A3D-4A2C-BEA1-26322284A4D9}">
      <dgm:prSet/>
      <dgm:spPr/>
      <dgm:t>
        <a:bodyPr/>
        <a:lstStyle/>
        <a:p>
          <a:endParaRPr lang="ru-RU"/>
        </a:p>
      </dgm:t>
    </dgm:pt>
    <dgm:pt modelId="{4255530E-BE3D-409B-8ECE-26520514D55A}">
      <dgm:prSet custT="1"/>
      <dgm:spPr/>
      <dgm:t>
        <a:bodyPr/>
        <a:lstStyle/>
        <a:p>
          <a:r>
            <a:rPr lang="ru-RU" sz="900" dirty="0" smtClean="0">
              <a:latin typeface="+mn-lt"/>
            </a:rPr>
            <a:t>Аудит</a:t>
          </a:r>
        </a:p>
        <a:p>
          <a:r>
            <a:rPr lang="ru-RU" sz="900" dirty="0" smtClean="0">
              <a:latin typeface="+mn-lt"/>
            </a:rPr>
            <a:t>(ст.98)</a:t>
          </a:r>
          <a:endParaRPr lang="ru-RU" sz="900" dirty="0">
            <a:latin typeface="+mn-lt"/>
          </a:endParaRPr>
        </a:p>
      </dgm:t>
    </dgm:pt>
    <dgm:pt modelId="{5213C0BA-6BC5-44D2-991C-9CF44DBEFB33}" type="parTrans" cxnId="{3625AEE3-3987-423E-9246-881AC4479A5F}">
      <dgm:prSet/>
      <dgm:spPr/>
      <dgm:t>
        <a:bodyPr/>
        <a:lstStyle/>
        <a:p>
          <a:endParaRPr lang="ru-RU"/>
        </a:p>
      </dgm:t>
    </dgm:pt>
    <dgm:pt modelId="{F6920689-CE49-4673-AF81-E5D021075D28}" type="sibTrans" cxnId="{3625AEE3-3987-423E-9246-881AC4479A5F}">
      <dgm:prSet/>
      <dgm:spPr/>
      <dgm:t>
        <a:bodyPr/>
        <a:lstStyle/>
        <a:p>
          <a:endParaRPr lang="ru-RU"/>
        </a:p>
      </dgm:t>
    </dgm:pt>
    <dgm:pt modelId="{8AE4FA3D-862F-4D3D-8982-905B147BC9FF}">
      <dgm:prSet custT="1"/>
      <dgm:spPr/>
      <dgm:t>
        <a:bodyPr/>
        <a:lstStyle/>
        <a:p>
          <a:r>
            <a:rPr lang="ru-RU" sz="900" dirty="0" smtClean="0">
              <a:latin typeface="+mn-lt"/>
            </a:rPr>
            <a:t>Контроль</a:t>
          </a:r>
        </a:p>
        <a:p>
          <a:r>
            <a:rPr lang="ru-RU" sz="900" dirty="0" smtClean="0">
              <a:latin typeface="+mn-lt"/>
            </a:rPr>
            <a:t>(ст. 100-104)</a:t>
          </a:r>
          <a:endParaRPr lang="ru-RU" sz="900" dirty="0">
            <a:latin typeface="+mn-lt"/>
          </a:endParaRPr>
        </a:p>
      </dgm:t>
    </dgm:pt>
    <dgm:pt modelId="{675281A1-7148-4309-B12A-9A2FBFF49871}" type="parTrans" cxnId="{B94DFCA1-8E11-4699-9F9E-9EC74D1E0E64}">
      <dgm:prSet/>
      <dgm:spPr/>
      <dgm:t>
        <a:bodyPr/>
        <a:lstStyle/>
        <a:p>
          <a:endParaRPr lang="ru-RU"/>
        </a:p>
      </dgm:t>
    </dgm:pt>
    <dgm:pt modelId="{2C2C3556-ED6C-4DB0-886F-A014D6A403C0}" type="sibTrans" cxnId="{B94DFCA1-8E11-4699-9F9E-9EC74D1E0E64}">
      <dgm:prSet/>
      <dgm:spPr/>
      <dgm:t>
        <a:bodyPr/>
        <a:lstStyle/>
        <a:p>
          <a:endParaRPr lang="ru-RU"/>
        </a:p>
      </dgm:t>
    </dgm:pt>
    <dgm:pt modelId="{82FBC2B8-B9E2-47B7-9CB3-BABC9CBAC367}">
      <dgm:prSet/>
      <dgm:spPr/>
      <dgm:t>
        <a:bodyPr/>
        <a:lstStyle/>
        <a:p>
          <a:r>
            <a:rPr lang="ru-RU" dirty="0" smtClean="0">
              <a:latin typeface="+mn-lt"/>
            </a:rPr>
            <a:t>Исполнение контракта</a:t>
          </a:r>
          <a:endParaRPr lang="ru-RU" dirty="0">
            <a:latin typeface="+mn-lt"/>
          </a:endParaRPr>
        </a:p>
      </dgm:t>
    </dgm:pt>
    <dgm:pt modelId="{8585A07F-3CFB-476E-93DC-2D165565E4CD}" type="parTrans" cxnId="{22368136-3399-4E9A-925E-DF153E061772}">
      <dgm:prSet/>
      <dgm:spPr/>
      <dgm:t>
        <a:bodyPr/>
        <a:lstStyle/>
        <a:p>
          <a:endParaRPr lang="ru-RU"/>
        </a:p>
      </dgm:t>
    </dgm:pt>
    <dgm:pt modelId="{98248E0E-59C1-40E8-8ECA-763BB07558D2}" type="sibTrans" cxnId="{22368136-3399-4E9A-925E-DF153E061772}">
      <dgm:prSet/>
      <dgm:spPr/>
      <dgm:t>
        <a:bodyPr/>
        <a:lstStyle/>
        <a:p>
          <a:endParaRPr lang="ru-RU"/>
        </a:p>
      </dgm:t>
    </dgm:pt>
    <dgm:pt modelId="{D43A363F-ABCC-4486-B1FF-282A40C05FD5}" type="pres">
      <dgm:prSet presAssocID="{73A65C55-4140-4F1A-8193-21A2C0A5952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4B4610-5BA4-48ED-9434-E873E965AA57}" type="pres">
      <dgm:prSet presAssocID="{DAC2CFF3-2F63-47F5-B8FD-5ABEA808308E}" presName="node" presStyleLbl="node1" presStyleIdx="0" presStyleCnt="6" custScaleX="156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C9982-B7A9-447C-AD91-5EFBFF936ABB}" type="pres">
      <dgm:prSet presAssocID="{DAC2CFF3-2F63-47F5-B8FD-5ABEA808308E}" presName="spNode" presStyleCnt="0"/>
      <dgm:spPr/>
      <dgm:t>
        <a:bodyPr/>
        <a:lstStyle/>
        <a:p>
          <a:endParaRPr lang="ru-RU"/>
        </a:p>
      </dgm:t>
    </dgm:pt>
    <dgm:pt modelId="{28E0ABED-18E8-422E-AFB8-3FE4FA01AAD7}" type="pres">
      <dgm:prSet presAssocID="{DF2EEE7D-A0FF-403F-B57D-9A49F521DAB5}" presName="sibTrans" presStyleLbl="sibTrans1D1" presStyleIdx="0" presStyleCnt="6"/>
      <dgm:spPr/>
      <dgm:t>
        <a:bodyPr/>
        <a:lstStyle/>
        <a:p>
          <a:endParaRPr lang="ru-RU"/>
        </a:p>
      </dgm:t>
    </dgm:pt>
    <dgm:pt modelId="{65173EFC-9AF9-4253-9B24-EA6E5B4FE976}" type="pres">
      <dgm:prSet presAssocID="{EAF3D4B4-1469-4538-A5B5-71B93A543B2B}" presName="node" presStyleLbl="node1" presStyleIdx="1" presStyleCnt="6" custScaleX="142591" custRadScaleRad="99581" custRadScaleInc="42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8A4AF-9F8F-4308-9A3A-CAD89BD53024}" type="pres">
      <dgm:prSet presAssocID="{EAF3D4B4-1469-4538-A5B5-71B93A543B2B}" presName="spNode" presStyleCnt="0"/>
      <dgm:spPr/>
      <dgm:t>
        <a:bodyPr/>
        <a:lstStyle/>
        <a:p>
          <a:endParaRPr lang="ru-RU"/>
        </a:p>
      </dgm:t>
    </dgm:pt>
    <dgm:pt modelId="{D836E8C9-1EA1-4CC2-8D6F-FBA10FF89B2E}" type="pres">
      <dgm:prSet presAssocID="{C84674A8-510E-4C3F-A166-A2E1C9E8480E}" presName="sibTrans" presStyleLbl="sibTrans1D1" presStyleIdx="1" presStyleCnt="6"/>
      <dgm:spPr/>
      <dgm:t>
        <a:bodyPr/>
        <a:lstStyle/>
        <a:p>
          <a:endParaRPr lang="ru-RU"/>
        </a:p>
      </dgm:t>
    </dgm:pt>
    <dgm:pt modelId="{43915C57-1E25-446C-9628-F0B2A703B993}" type="pres">
      <dgm:prSet presAssocID="{82FBC2B8-B9E2-47B7-9CB3-BABC9CBAC367}" presName="node" presStyleLbl="node1" presStyleIdx="2" presStyleCnt="6" custScaleX="142591" custRadScaleRad="104836" custRadScaleInc="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029E4-8E36-4F3C-A39C-21F6F6923F0F}" type="pres">
      <dgm:prSet presAssocID="{82FBC2B8-B9E2-47B7-9CB3-BABC9CBAC367}" presName="spNode" presStyleCnt="0"/>
      <dgm:spPr/>
      <dgm:t>
        <a:bodyPr/>
        <a:lstStyle/>
        <a:p>
          <a:endParaRPr lang="ru-RU"/>
        </a:p>
      </dgm:t>
    </dgm:pt>
    <dgm:pt modelId="{3DA8D9F8-C53A-4664-B797-8E606F902016}" type="pres">
      <dgm:prSet presAssocID="{98248E0E-59C1-40E8-8ECA-763BB07558D2}" presName="sibTrans" presStyleLbl="sibTrans1D1" presStyleIdx="2" presStyleCnt="6"/>
      <dgm:spPr/>
      <dgm:t>
        <a:bodyPr/>
        <a:lstStyle/>
        <a:p>
          <a:endParaRPr lang="ru-RU"/>
        </a:p>
      </dgm:t>
    </dgm:pt>
    <dgm:pt modelId="{8635DBFB-BCD0-4067-A9A5-4E699C1FBE14}" type="pres">
      <dgm:prSet presAssocID="{91B743D7-F2D6-471A-8423-394FF888CA19}" presName="node" presStyleLbl="node1" presStyleIdx="3" presStyleCnt="6" custScaleX="136120" custRadScaleRad="114109" custRadScaleInc="-19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CB313-4FE5-4DD8-AE83-5C665B4ED9D7}" type="pres">
      <dgm:prSet presAssocID="{91B743D7-F2D6-471A-8423-394FF888CA19}" presName="spNode" presStyleCnt="0"/>
      <dgm:spPr/>
      <dgm:t>
        <a:bodyPr/>
        <a:lstStyle/>
        <a:p>
          <a:endParaRPr lang="ru-RU"/>
        </a:p>
      </dgm:t>
    </dgm:pt>
    <dgm:pt modelId="{F064763B-6C44-49EA-B752-578BDC9B3FA0}" type="pres">
      <dgm:prSet presAssocID="{61506E6F-EE64-4417-BB82-E4C47E2017DC}" presName="sibTrans" presStyleLbl="sibTrans1D1" presStyleIdx="3" presStyleCnt="6"/>
      <dgm:spPr/>
      <dgm:t>
        <a:bodyPr/>
        <a:lstStyle/>
        <a:p>
          <a:endParaRPr lang="ru-RU"/>
        </a:p>
      </dgm:t>
    </dgm:pt>
    <dgm:pt modelId="{CEB68E40-F9B9-4591-9883-690B74E16827}" type="pres">
      <dgm:prSet presAssocID="{4255530E-BE3D-409B-8ECE-26520514D55A}" presName="node" presStyleLbl="node1" presStyleIdx="4" presStyleCnt="6" custScaleX="114594" custRadScaleRad="108328" custRadScaleInc="4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38085-66D5-453B-B3B6-261E747EEC34}" type="pres">
      <dgm:prSet presAssocID="{4255530E-BE3D-409B-8ECE-26520514D55A}" presName="spNode" presStyleCnt="0"/>
      <dgm:spPr/>
      <dgm:t>
        <a:bodyPr/>
        <a:lstStyle/>
        <a:p>
          <a:endParaRPr lang="ru-RU"/>
        </a:p>
      </dgm:t>
    </dgm:pt>
    <dgm:pt modelId="{49EC95B6-BC79-49CA-ABA3-237A5068942A}" type="pres">
      <dgm:prSet presAssocID="{F6920689-CE49-4673-AF81-E5D021075D28}" presName="sibTrans" presStyleLbl="sibTrans1D1" presStyleIdx="4" presStyleCnt="6"/>
      <dgm:spPr/>
      <dgm:t>
        <a:bodyPr/>
        <a:lstStyle/>
        <a:p>
          <a:endParaRPr lang="ru-RU"/>
        </a:p>
      </dgm:t>
    </dgm:pt>
    <dgm:pt modelId="{4A7B3693-AACA-42AB-8613-F969827925D3}" type="pres">
      <dgm:prSet presAssocID="{8AE4FA3D-862F-4D3D-8982-905B147BC9FF}" presName="node" presStyleLbl="node1" presStyleIdx="5" presStyleCnt="6" custScaleX="114594" custRadScaleRad="105977" custRadScaleInc="-33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87A22-0B43-43C6-A0CB-1488D464E895}" type="pres">
      <dgm:prSet presAssocID="{8AE4FA3D-862F-4D3D-8982-905B147BC9FF}" presName="spNode" presStyleCnt="0"/>
      <dgm:spPr/>
      <dgm:t>
        <a:bodyPr/>
        <a:lstStyle/>
        <a:p>
          <a:endParaRPr lang="ru-RU"/>
        </a:p>
      </dgm:t>
    </dgm:pt>
    <dgm:pt modelId="{B6787801-B6D6-413A-A2E0-48B9574348DF}" type="pres">
      <dgm:prSet presAssocID="{2C2C3556-ED6C-4DB0-886F-A014D6A403C0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59865E6C-AE8F-4355-AB5A-9D5FA01B48D5}" type="presOf" srcId="{F6920689-CE49-4673-AF81-E5D021075D28}" destId="{49EC95B6-BC79-49CA-ABA3-237A5068942A}" srcOrd="0" destOrd="0" presId="urn:microsoft.com/office/officeart/2005/8/layout/cycle5"/>
    <dgm:cxn modelId="{60B82190-C412-4544-A859-2F53DDF7836D}" type="presOf" srcId="{73A65C55-4140-4F1A-8193-21A2C0A5952F}" destId="{D43A363F-ABCC-4486-B1FF-282A40C05FD5}" srcOrd="0" destOrd="0" presId="urn:microsoft.com/office/officeart/2005/8/layout/cycle5"/>
    <dgm:cxn modelId="{436AD9CD-CCA2-4F99-8C4D-6006994F7E7E}" type="presOf" srcId="{91B743D7-F2D6-471A-8423-394FF888CA19}" destId="{8635DBFB-BCD0-4067-A9A5-4E699C1FBE14}" srcOrd="0" destOrd="0" presId="urn:microsoft.com/office/officeart/2005/8/layout/cycle5"/>
    <dgm:cxn modelId="{ED18EF85-9101-439A-B2BB-1FBC87C415A2}" type="presOf" srcId="{8AE4FA3D-862F-4D3D-8982-905B147BC9FF}" destId="{4A7B3693-AACA-42AB-8613-F969827925D3}" srcOrd="0" destOrd="0" presId="urn:microsoft.com/office/officeart/2005/8/layout/cycle5"/>
    <dgm:cxn modelId="{5A8EE997-AE93-47E7-83D9-E35D830C1FA9}" type="presOf" srcId="{2C2C3556-ED6C-4DB0-886F-A014D6A403C0}" destId="{B6787801-B6D6-413A-A2E0-48B9574348DF}" srcOrd="0" destOrd="0" presId="urn:microsoft.com/office/officeart/2005/8/layout/cycle5"/>
    <dgm:cxn modelId="{B1348F52-8126-4C52-BF25-CF2BD2B65C32}" srcId="{73A65C55-4140-4F1A-8193-21A2C0A5952F}" destId="{EAF3D4B4-1469-4538-A5B5-71B93A543B2B}" srcOrd="1" destOrd="0" parTransId="{C23FBB04-5904-4541-9A22-CF65E6B4251E}" sibTransId="{C84674A8-510E-4C3F-A166-A2E1C9E8480E}"/>
    <dgm:cxn modelId="{62C058F8-40F5-4568-A2D4-6A4AB262C5C3}" srcId="{73A65C55-4140-4F1A-8193-21A2C0A5952F}" destId="{DAC2CFF3-2F63-47F5-B8FD-5ABEA808308E}" srcOrd="0" destOrd="0" parTransId="{E0C5801C-D841-4E8B-99E6-6E982BC0DDFB}" sibTransId="{DF2EEE7D-A0FF-403F-B57D-9A49F521DAB5}"/>
    <dgm:cxn modelId="{7B46618A-8F59-4D39-8705-69EA5543360B}" type="presOf" srcId="{DF2EEE7D-A0FF-403F-B57D-9A49F521DAB5}" destId="{28E0ABED-18E8-422E-AFB8-3FE4FA01AAD7}" srcOrd="0" destOrd="0" presId="urn:microsoft.com/office/officeart/2005/8/layout/cycle5"/>
    <dgm:cxn modelId="{9776F881-8A3D-4A2C-BEA1-26322284A4D9}" srcId="{73A65C55-4140-4F1A-8193-21A2C0A5952F}" destId="{91B743D7-F2D6-471A-8423-394FF888CA19}" srcOrd="3" destOrd="0" parTransId="{C1E0C4BD-7102-4ADD-B773-928667676F3A}" sibTransId="{61506E6F-EE64-4417-BB82-E4C47E2017DC}"/>
    <dgm:cxn modelId="{8A3CD090-3B8D-465F-A5EC-6A7CEB16E884}" type="presOf" srcId="{61506E6F-EE64-4417-BB82-E4C47E2017DC}" destId="{F064763B-6C44-49EA-B752-578BDC9B3FA0}" srcOrd="0" destOrd="0" presId="urn:microsoft.com/office/officeart/2005/8/layout/cycle5"/>
    <dgm:cxn modelId="{3625AEE3-3987-423E-9246-881AC4479A5F}" srcId="{73A65C55-4140-4F1A-8193-21A2C0A5952F}" destId="{4255530E-BE3D-409B-8ECE-26520514D55A}" srcOrd="4" destOrd="0" parTransId="{5213C0BA-6BC5-44D2-991C-9CF44DBEFB33}" sibTransId="{F6920689-CE49-4673-AF81-E5D021075D28}"/>
    <dgm:cxn modelId="{B94DFCA1-8E11-4699-9F9E-9EC74D1E0E64}" srcId="{73A65C55-4140-4F1A-8193-21A2C0A5952F}" destId="{8AE4FA3D-862F-4D3D-8982-905B147BC9FF}" srcOrd="5" destOrd="0" parTransId="{675281A1-7148-4309-B12A-9A2FBFF49871}" sibTransId="{2C2C3556-ED6C-4DB0-886F-A014D6A403C0}"/>
    <dgm:cxn modelId="{F7DB013E-8642-4FED-B038-AE3224B4ED6F}" type="presOf" srcId="{DAC2CFF3-2F63-47F5-B8FD-5ABEA808308E}" destId="{934B4610-5BA4-48ED-9434-E873E965AA57}" srcOrd="0" destOrd="0" presId="urn:microsoft.com/office/officeart/2005/8/layout/cycle5"/>
    <dgm:cxn modelId="{863AB1C5-55E0-4AB0-87FB-218259431695}" type="presOf" srcId="{C84674A8-510E-4C3F-A166-A2E1C9E8480E}" destId="{D836E8C9-1EA1-4CC2-8D6F-FBA10FF89B2E}" srcOrd="0" destOrd="0" presId="urn:microsoft.com/office/officeart/2005/8/layout/cycle5"/>
    <dgm:cxn modelId="{BCD1EEBF-DB17-481C-A4EC-2C3D1D523364}" type="presOf" srcId="{82FBC2B8-B9E2-47B7-9CB3-BABC9CBAC367}" destId="{43915C57-1E25-446C-9628-F0B2A703B993}" srcOrd="0" destOrd="0" presId="urn:microsoft.com/office/officeart/2005/8/layout/cycle5"/>
    <dgm:cxn modelId="{01D80D17-5B9C-4241-96DB-52B1A4213411}" type="presOf" srcId="{EAF3D4B4-1469-4538-A5B5-71B93A543B2B}" destId="{65173EFC-9AF9-4253-9B24-EA6E5B4FE976}" srcOrd="0" destOrd="0" presId="urn:microsoft.com/office/officeart/2005/8/layout/cycle5"/>
    <dgm:cxn modelId="{7CB315E3-35AB-436D-B86A-17C49BD3DD14}" type="presOf" srcId="{4255530E-BE3D-409B-8ECE-26520514D55A}" destId="{CEB68E40-F9B9-4591-9883-690B74E16827}" srcOrd="0" destOrd="0" presId="urn:microsoft.com/office/officeart/2005/8/layout/cycle5"/>
    <dgm:cxn modelId="{367DCFD6-3ABC-41EA-BBE4-D54140147267}" type="presOf" srcId="{98248E0E-59C1-40E8-8ECA-763BB07558D2}" destId="{3DA8D9F8-C53A-4664-B797-8E606F902016}" srcOrd="0" destOrd="0" presId="urn:microsoft.com/office/officeart/2005/8/layout/cycle5"/>
    <dgm:cxn modelId="{22368136-3399-4E9A-925E-DF153E061772}" srcId="{73A65C55-4140-4F1A-8193-21A2C0A5952F}" destId="{82FBC2B8-B9E2-47B7-9CB3-BABC9CBAC367}" srcOrd="2" destOrd="0" parTransId="{8585A07F-3CFB-476E-93DC-2D165565E4CD}" sibTransId="{98248E0E-59C1-40E8-8ECA-763BB07558D2}"/>
    <dgm:cxn modelId="{85313A71-AACE-4D21-8CDC-BC453C14CD5C}" type="presParOf" srcId="{D43A363F-ABCC-4486-B1FF-282A40C05FD5}" destId="{934B4610-5BA4-48ED-9434-E873E965AA57}" srcOrd="0" destOrd="0" presId="urn:microsoft.com/office/officeart/2005/8/layout/cycle5"/>
    <dgm:cxn modelId="{D49F0885-C88C-40A2-BC38-E540D9EF2B70}" type="presParOf" srcId="{D43A363F-ABCC-4486-B1FF-282A40C05FD5}" destId="{B8DC9982-B7A9-447C-AD91-5EFBFF936ABB}" srcOrd="1" destOrd="0" presId="urn:microsoft.com/office/officeart/2005/8/layout/cycle5"/>
    <dgm:cxn modelId="{67BD7F37-F01E-4120-BE87-0120A4E931CB}" type="presParOf" srcId="{D43A363F-ABCC-4486-B1FF-282A40C05FD5}" destId="{28E0ABED-18E8-422E-AFB8-3FE4FA01AAD7}" srcOrd="2" destOrd="0" presId="urn:microsoft.com/office/officeart/2005/8/layout/cycle5"/>
    <dgm:cxn modelId="{A4CA4807-24FE-4ECC-A556-7C9423486E4A}" type="presParOf" srcId="{D43A363F-ABCC-4486-B1FF-282A40C05FD5}" destId="{65173EFC-9AF9-4253-9B24-EA6E5B4FE976}" srcOrd="3" destOrd="0" presId="urn:microsoft.com/office/officeart/2005/8/layout/cycle5"/>
    <dgm:cxn modelId="{6575CFF2-02B1-44F4-8DDA-D38E7E5735DD}" type="presParOf" srcId="{D43A363F-ABCC-4486-B1FF-282A40C05FD5}" destId="{B4C8A4AF-9F8F-4308-9A3A-CAD89BD53024}" srcOrd="4" destOrd="0" presId="urn:microsoft.com/office/officeart/2005/8/layout/cycle5"/>
    <dgm:cxn modelId="{DE54DA74-5621-446B-94B7-01EB7FA481C3}" type="presParOf" srcId="{D43A363F-ABCC-4486-B1FF-282A40C05FD5}" destId="{D836E8C9-1EA1-4CC2-8D6F-FBA10FF89B2E}" srcOrd="5" destOrd="0" presId="urn:microsoft.com/office/officeart/2005/8/layout/cycle5"/>
    <dgm:cxn modelId="{20D3A9D5-80EE-488E-94EA-1FEFC9FD12A1}" type="presParOf" srcId="{D43A363F-ABCC-4486-B1FF-282A40C05FD5}" destId="{43915C57-1E25-446C-9628-F0B2A703B993}" srcOrd="6" destOrd="0" presId="urn:microsoft.com/office/officeart/2005/8/layout/cycle5"/>
    <dgm:cxn modelId="{E4077F7F-44AE-4CD4-948A-8F87EFC17FE9}" type="presParOf" srcId="{D43A363F-ABCC-4486-B1FF-282A40C05FD5}" destId="{A08029E4-8E36-4F3C-A39C-21F6F6923F0F}" srcOrd="7" destOrd="0" presId="urn:microsoft.com/office/officeart/2005/8/layout/cycle5"/>
    <dgm:cxn modelId="{8AE36325-AEC5-4757-B914-83DCC3ACC48F}" type="presParOf" srcId="{D43A363F-ABCC-4486-B1FF-282A40C05FD5}" destId="{3DA8D9F8-C53A-4664-B797-8E606F902016}" srcOrd="8" destOrd="0" presId="urn:microsoft.com/office/officeart/2005/8/layout/cycle5"/>
    <dgm:cxn modelId="{152BDF62-15B3-4642-9F24-69D3ECBD0335}" type="presParOf" srcId="{D43A363F-ABCC-4486-B1FF-282A40C05FD5}" destId="{8635DBFB-BCD0-4067-A9A5-4E699C1FBE14}" srcOrd="9" destOrd="0" presId="urn:microsoft.com/office/officeart/2005/8/layout/cycle5"/>
    <dgm:cxn modelId="{7B4853A3-4A21-4F8D-8E78-A5739E56959E}" type="presParOf" srcId="{D43A363F-ABCC-4486-B1FF-282A40C05FD5}" destId="{189CB313-4FE5-4DD8-AE83-5C665B4ED9D7}" srcOrd="10" destOrd="0" presId="urn:microsoft.com/office/officeart/2005/8/layout/cycle5"/>
    <dgm:cxn modelId="{E27E8E9A-B58E-4F06-A9FA-C9FA405BDE51}" type="presParOf" srcId="{D43A363F-ABCC-4486-B1FF-282A40C05FD5}" destId="{F064763B-6C44-49EA-B752-578BDC9B3FA0}" srcOrd="11" destOrd="0" presId="urn:microsoft.com/office/officeart/2005/8/layout/cycle5"/>
    <dgm:cxn modelId="{213B9753-F5A7-4315-AAD6-9BC1051DC782}" type="presParOf" srcId="{D43A363F-ABCC-4486-B1FF-282A40C05FD5}" destId="{CEB68E40-F9B9-4591-9883-690B74E16827}" srcOrd="12" destOrd="0" presId="urn:microsoft.com/office/officeart/2005/8/layout/cycle5"/>
    <dgm:cxn modelId="{BD6FE1EA-F355-4226-81CE-FCB7783C9545}" type="presParOf" srcId="{D43A363F-ABCC-4486-B1FF-282A40C05FD5}" destId="{A2E38085-66D5-453B-B3B6-261E747EEC34}" srcOrd="13" destOrd="0" presId="urn:microsoft.com/office/officeart/2005/8/layout/cycle5"/>
    <dgm:cxn modelId="{0FA5FF7A-5F38-4738-8BBB-705BBAE67106}" type="presParOf" srcId="{D43A363F-ABCC-4486-B1FF-282A40C05FD5}" destId="{49EC95B6-BC79-49CA-ABA3-237A5068942A}" srcOrd="14" destOrd="0" presId="urn:microsoft.com/office/officeart/2005/8/layout/cycle5"/>
    <dgm:cxn modelId="{625FAEA8-AE68-4369-81D2-D48CFDF9DF8F}" type="presParOf" srcId="{D43A363F-ABCC-4486-B1FF-282A40C05FD5}" destId="{4A7B3693-AACA-42AB-8613-F969827925D3}" srcOrd="15" destOrd="0" presId="urn:microsoft.com/office/officeart/2005/8/layout/cycle5"/>
    <dgm:cxn modelId="{2E0F9D15-B1DF-4B16-8557-E2A39A642EB5}" type="presParOf" srcId="{D43A363F-ABCC-4486-B1FF-282A40C05FD5}" destId="{45C87A22-0B43-43C6-A0CB-1488D464E895}" srcOrd="16" destOrd="0" presId="urn:microsoft.com/office/officeart/2005/8/layout/cycle5"/>
    <dgm:cxn modelId="{151893CA-1CDD-48A1-A296-FF2DDE1989A1}" type="presParOf" srcId="{D43A363F-ABCC-4486-B1FF-282A40C05FD5}" destId="{B6787801-B6D6-413A-A2E0-48B9574348DF}" srcOrd="17" destOrd="0" presId="urn:microsoft.com/office/officeart/2005/8/layout/cycle5"/>
  </dgm:cxnLst>
  <dgm:bg/>
  <dgm:whole>
    <a:ln w="317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46DDD-CB08-4510-B218-96B592BEF341}">
      <dsp:nvSpPr>
        <dsp:cNvPr id="0" name=""/>
        <dsp:cNvSpPr/>
      </dsp:nvSpPr>
      <dsp:spPr>
        <a:xfrm>
          <a:off x="3380326" y="1915847"/>
          <a:ext cx="1454716" cy="1454716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Принципы контрактной системы</a:t>
          </a:r>
        </a:p>
      </dsp:txBody>
      <dsp:txXfrm>
        <a:off x="3593364" y="2128885"/>
        <a:ext cx="1028640" cy="1028640"/>
      </dsp:txXfrm>
    </dsp:sp>
    <dsp:sp modelId="{987D58CC-F005-4F11-A701-A499302A9385}">
      <dsp:nvSpPr>
        <dsp:cNvPr id="0" name=""/>
        <dsp:cNvSpPr/>
      </dsp:nvSpPr>
      <dsp:spPr>
        <a:xfrm rot="16200000">
          <a:off x="3888525" y="1680752"/>
          <a:ext cx="438318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438318" y="15936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96727" y="1685730"/>
        <a:ext cx="21915" cy="21915"/>
      </dsp:txXfrm>
    </dsp:sp>
    <dsp:sp modelId="{BCCA2A15-25C3-4C69-AC1C-6416B5434811}">
      <dsp:nvSpPr>
        <dsp:cNvPr id="0" name=""/>
        <dsp:cNvSpPr/>
      </dsp:nvSpPr>
      <dsp:spPr>
        <a:xfrm>
          <a:off x="3380326" y="22813"/>
          <a:ext cx="1454716" cy="1454716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Принцип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 dirty="0" smtClean="0"/>
            <a:t> открытости и прозрачности</a:t>
          </a:r>
          <a:endParaRPr lang="ru-RU" sz="1000" kern="1200" dirty="0"/>
        </a:p>
      </dsp:txBody>
      <dsp:txXfrm>
        <a:off x="3593364" y="235851"/>
        <a:ext cx="1028640" cy="1028640"/>
      </dsp:txXfrm>
    </dsp:sp>
    <dsp:sp modelId="{F090FCF7-AADF-44EB-A46B-994F1B8ED6A6}">
      <dsp:nvSpPr>
        <dsp:cNvPr id="0" name=""/>
        <dsp:cNvSpPr/>
      </dsp:nvSpPr>
      <dsp:spPr>
        <a:xfrm rot="19800000">
          <a:off x="4708233" y="2154010"/>
          <a:ext cx="438318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438318" y="15936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16435" y="2158989"/>
        <a:ext cx="21915" cy="21915"/>
      </dsp:txXfrm>
    </dsp:sp>
    <dsp:sp modelId="{F333782B-86AD-4831-A596-88B0DD648F54}">
      <dsp:nvSpPr>
        <dsp:cNvPr id="0" name=""/>
        <dsp:cNvSpPr/>
      </dsp:nvSpPr>
      <dsp:spPr>
        <a:xfrm>
          <a:off x="5019742" y="969330"/>
          <a:ext cx="1454716" cy="1454716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Принцип обеспечения конкуренции</a:t>
          </a:r>
          <a:endParaRPr lang="ru-RU" sz="1000" kern="1200" dirty="0"/>
        </a:p>
      </dsp:txBody>
      <dsp:txXfrm>
        <a:off x="5232780" y="1182368"/>
        <a:ext cx="1028640" cy="1028640"/>
      </dsp:txXfrm>
    </dsp:sp>
    <dsp:sp modelId="{98728013-E528-4B6C-A395-F5816A3C43E3}">
      <dsp:nvSpPr>
        <dsp:cNvPr id="0" name=""/>
        <dsp:cNvSpPr/>
      </dsp:nvSpPr>
      <dsp:spPr>
        <a:xfrm rot="1800000">
          <a:off x="4708233" y="3100528"/>
          <a:ext cx="438318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438318" y="15936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16435" y="3105506"/>
        <a:ext cx="21915" cy="21915"/>
      </dsp:txXfrm>
    </dsp:sp>
    <dsp:sp modelId="{6A50B807-564B-4F37-9EF3-77D4F9E8DA5A}">
      <dsp:nvSpPr>
        <dsp:cNvPr id="0" name=""/>
        <dsp:cNvSpPr/>
      </dsp:nvSpPr>
      <dsp:spPr>
        <a:xfrm>
          <a:off x="5019742" y="2862365"/>
          <a:ext cx="1454716" cy="1454716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Принцип профессионализма заказчика</a:t>
          </a:r>
          <a:endParaRPr lang="ru-RU" sz="1000" kern="1200" dirty="0"/>
        </a:p>
      </dsp:txBody>
      <dsp:txXfrm>
        <a:off x="5232780" y="3075403"/>
        <a:ext cx="1028640" cy="1028640"/>
      </dsp:txXfrm>
    </dsp:sp>
    <dsp:sp modelId="{3B942ED7-A583-4547-A677-A06F7AB3D09D}">
      <dsp:nvSpPr>
        <dsp:cNvPr id="0" name=""/>
        <dsp:cNvSpPr/>
      </dsp:nvSpPr>
      <dsp:spPr>
        <a:xfrm rot="5400000">
          <a:off x="3888525" y="3573786"/>
          <a:ext cx="438318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438318" y="15936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96727" y="3578765"/>
        <a:ext cx="21915" cy="21915"/>
      </dsp:txXfrm>
    </dsp:sp>
    <dsp:sp modelId="{13163E90-CF6D-4699-BA45-8A9968C8B896}">
      <dsp:nvSpPr>
        <dsp:cNvPr id="0" name=""/>
        <dsp:cNvSpPr/>
      </dsp:nvSpPr>
      <dsp:spPr>
        <a:xfrm>
          <a:off x="3380326" y="3808882"/>
          <a:ext cx="1454716" cy="1454716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Принцип стимулирования инноваций</a:t>
          </a:r>
          <a:endParaRPr lang="ru-RU" sz="1000" kern="1200" dirty="0"/>
        </a:p>
      </dsp:txBody>
      <dsp:txXfrm>
        <a:off x="3593364" y="4021920"/>
        <a:ext cx="1028640" cy="1028640"/>
      </dsp:txXfrm>
    </dsp:sp>
    <dsp:sp modelId="{6B64B17F-F96B-43F0-9E31-2640DE4C6A1C}">
      <dsp:nvSpPr>
        <dsp:cNvPr id="0" name=""/>
        <dsp:cNvSpPr/>
      </dsp:nvSpPr>
      <dsp:spPr>
        <a:xfrm rot="9000000">
          <a:off x="3068817" y="3100528"/>
          <a:ext cx="438318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438318" y="15936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77018" y="3105506"/>
        <a:ext cx="21915" cy="21915"/>
      </dsp:txXfrm>
    </dsp:sp>
    <dsp:sp modelId="{0D04A3CC-73E4-4346-9CC0-40D45B16E08E}">
      <dsp:nvSpPr>
        <dsp:cNvPr id="0" name=""/>
        <dsp:cNvSpPr/>
      </dsp:nvSpPr>
      <dsp:spPr>
        <a:xfrm>
          <a:off x="1740910" y="2862365"/>
          <a:ext cx="1454716" cy="1454716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Принцип единства контрактной системы в сфере закупок</a:t>
          </a:r>
          <a:endParaRPr lang="ru-RU" sz="1000" kern="1200" dirty="0"/>
        </a:p>
      </dsp:txBody>
      <dsp:txXfrm>
        <a:off x="1953948" y="3075403"/>
        <a:ext cx="1028640" cy="1028640"/>
      </dsp:txXfrm>
    </dsp:sp>
    <dsp:sp modelId="{0E9CB952-3F3B-464F-AB93-B93809129293}">
      <dsp:nvSpPr>
        <dsp:cNvPr id="0" name=""/>
        <dsp:cNvSpPr/>
      </dsp:nvSpPr>
      <dsp:spPr>
        <a:xfrm rot="12600000">
          <a:off x="3068817" y="2154010"/>
          <a:ext cx="438318" cy="31873"/>
        </a:xfrm>
        <a:custGeom>
          <a:avLst/>
          <a:gdLst/>
          <a:ahLst/>
          <a:cxnLst/>
          <a:rect l="0" t="0" r="0" b="0"/>
          <a:pathLst>
            <a:path>
              <a:moveTo>
                <a:pt x="0" y="15936"/>
              </a:moveTo>
              <a:lnTo>
                <a:pt x="438318" y="15936"/>
              </a:lnTo>
            </a:path>
          </a:pathLst>
        </a:custGeom>
        <a:noFill/>
        <a:ln w="190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77018" y="2158989"/>
        <a:ext cx="21915" cy="21915"/>
      </dsp:txXfrm>
    </dsp:sp>
    <dsp:sp modelId="{C4C241B5-A88E-425C-A15A-F8712BB0B809}">
      <dsp:nvSpPr>
        <dsp:cNvPr id="0" name=""/>
        <dsp:cNvSpPr/>
      </dsp:nvSpPr>
      <dsp:spPr>
        <a:xfrm>
          <a:off x="1740910" y="969330"/>
          <a:ext cx="1454716" cy="1454716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Принцип ответственности за результативность обеспечения государственных нужд, эффективность осуществления закупок</a:t>
          </a:r>
          <a:endParaRPr lang="ru-RU" sz="900" kern="1200" dirty="0"/>
        </a:p>
      </dsp:txBody>
      <dsp:txXfrm>
        <a:off x="1953948" y="1182368"/>
        <a:ext cx="1028640" cy="1028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B4610-5BA4-48ED-9434-E873E965AA57}">
      <dsp:nvSpPr>
        <dsp:cNvPr id="0" name=""/>
        <dsp:cNvSpPr/>
      </dsp:nvSpPr>
      <dsp:spPr>
        <a:xfrm>
          <a:off x="1728504" y="1007"/>
          <a:ext cx="1067267" cy="442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+mn-lt"/>
            </a:rPr>
            <a:t>Планирование (ст. 16-23)</a:t>
          </a:r>
          <a:endParaRPr lang="ru-RU" sz="900" kern="1200" dirty="0">
            <a:latin typeface="+mn-lt"/>
          </a:endParaRPr>
        </a:p>
      </dsp:txBody>
      <dsp:txXfrm>
        <a:off x="1750119" y="22622"/>
        <a:ext cx="1024037" cy="399560"/>
      </dsp:txXfrm>
    </dsp:sp>
    <dsp:sp modelId="{28E0ABED-18E8-422E-AFB8-3FE4FA01AAD7}">
      <dsp:nvSpPr>
        <dsp:cNvPr id="0" name=""/>
        <dsp:cNvSpPr/>
      </dsp:nvSpPr>
      <dsp:spPr>
        <a:xfrm>
          <a:off x="1209189" y="216792"/>
          <a:ext cx="2087260" cy="2087260"/>
        </a:xfrm>
        <a:custGeom>
          <a:avLst/>
          <a:gdLst/>
          <a:ahLst/>
          <a:cxnLst/>
          <a:rect l="0" t="0" r="0" b="0"/>
          <a:pathLst>
            <a:path>
              <a:moveTo>
                <a:pt x="1657824" y="199871"/>
              </a:moveTo>
              <a:arcTo wR="1043630" hR="1043630" stAng="18363111" swAng="85656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73EFC-9AF9-4253-9B24-EA6E5B4FE976}">
      <dsp:nvSpPr>
        <dsp:cNvPr id="0" name=""/>
        <dsp:cNvSpPr/>
      </dsp:nvSpPr>
      <dsp:spPr>
        <a:xfrm>
          <a:off x="2742824" y="662277"/>
          <a:ext cx="971352" cy="442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+mn-lt"/>
            </a:rPr>
            <a:t>Определение поставщика</a:t>
          </a:r>
        </a:p>
      </dsp:txBody>
      <dsp:txXfrm>
        <a:off x="2764439" y="683892"/>
        <a:ext cx="928122" cy="399560"/>
      </dsp:txXfrm>
    </dsp:sp>
    <dsp:sp modelId="{D836E8C9-1EA1-4CC2-8D6F-FBA10FF89B2E}">
      <dsp:nvSpPr>
        <dsp:cNvPr id="0" name=""/>
        <dsp:cNvSpPr/>
      </dsp:nvSpPr>
      <dsp:spPr>
        <a:xfrm>
          <a:off x="1239943" y="341749"/>
          <a:ext cx="2087260" cy="2087260"/>
        </a:xfrm>
        <a:custGeom>
          <a:avLst/>
          <a:gdLst/>
          <a:ahLst/>
          <a:cxnLst/>
          <a:rect l="0" t="0" r="0" b="0"/>
          <a:pathLst>
            <a:path>
              <a:moveTo>
                <a:pt x="2070670" y="858284"/>
              </a:moveTo>
              <a:arcTo wR="1043630" hR="1043630" stAng="20986210" swAng="97808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15C57-1E25-446C-9628-F0B2A703B993}">
      <dsp:nvSpPr>
        <dsp:cNvPr id="0" name=""/>
        <dsp:cNvSpPr/>
      </dsp:nvSpPr>
      <dsp:spPr>
        <a:xfrm>
          <a:off x="2723766" y="1592058"/>
          <a:ext cx="971352" cy="442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+mn-lt"/>
            </a:rPr>
            <a:t>Исполнение контракта</a:t>
          </a:r>
          <a:endParaRPr lang="ru-RU" sz="1100" kern="1200" dirty="0">
            <a:latin typeface="+mn-lt"/>
          </a:endParaRPr>
        </a:p>
      </dsp:txBody>
      <dsp:txXfrm>
        <a:off x="2745381" y="1613673"/>
        <a:ext cx="928122" cy="399560"/>
      </dsp:txXfrm>
    </dsp:sp>
    <dsp:sp modelId="{3DA8D9F8-C53A-4664-B797-8E606F902016}">
      <dsp:nvSpPr>
        <dsp:cNvPr id="0" name=""/>
        <dsp:cNvSpPr/>
      </dsp:nvSpPr>
      <dsp:spPr>
        <a:xfrm>
          <a:off x="1388742" y="143136"/>
          <a:ext cx="2087260" cy="2087260"/>
        </a:xfrm>
        <a:custGeom>
          <a:avLst/>
          <a:gdLst/>
          <a:ahLst/>
          <a:cxnLst/>
          <a:rect l="0" t="0" r="0" b="0"/>
          <a:pathLst>
            <a:path>
              <a:moveTo>
                <a:pt x="1608175" y="1921384"/>
              </a:moveTo>
              <a:arcTo wR="1043630" hR="1043630" stAng="3435127" swAng="52410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5DBFB-BCD0-4067-A9A5-4E699C1FBE14}">
      <dsp:nvSpPr>
        <dsp:cNvPr id="0" name=""/>
        <dsp:cNvSpPr/>
      </dsp:nvSpPr>
      <dsp:spPr>
        <a:xfrm>
          <a:off x="1881042" y="2089275"/>
          <a:ext cx="927271" cy="442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+mn-lt"/>
            </a:rPr>
            <a:t>Мониторинг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+mn-lt"/>
            </a:rPr>
            <a:t>(ст. 97)</a:t>
          </a:r>
          <a:endParaRPr lang="ru-RU" sz="900" kern="1200" dirty="0">
            <a:latin typeface="+mn-lt"/>
          </a:endParaRPr>
        </a:p>
      </dsp:txBody>
      <dsp:txXfrm>
        <a:off x="1902657" y="2110890"/>
        <a:ext cx="884041" cy="399560"/>
      </dsp:txXfrm>
    </dsp:sp>
    <dsp:sp modelId="{F064763B-6C44-49EA-B752-578BDC9B3FA0}">
      <dsp:nvSpPr>
        <dsp:cNvPr id="0" name=""/>
        <dsp:cNvSpPr/>
      </dsp:nvSpPr>
      <dsp:spPr>
        <a:xfrm>
          <a:off x="1038012" y="174372"/>
          <a:ext cx="2087260" cy="2087260"/>
        </a:xfrm>
        <a:custGeom>
          <a:avLst/>
          <a:gdLst/>
          <a:ahLst/>
          <a:cxnLst/>
          <a:rect l="0" t="0" r="0" b="0"/>
          <a:pathLst>
            <a:path>
              <a:moveTo>
                <a:pt x="748069" y="2044533"/>
              </a:moveTo>
              <a:arcTo wR="1043630" hR="1043630" stAng="6387092" swAng="98162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68E40-F9B9-4591-9883-690B74E16827}">
      <dsp:nvSpPr>
        <dsp:cNvPr id="0" name=""/>
        <dsp:cNvSpPr/>
      </dsp:nvSpPr>
      <dsp:spPr>
        <a:xfrm>
          <a:off x="884598" y="1595564"/>
          <a:ext cx="780632" cy="442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+mn-lt"/>
            </a:rPr>
            <a:t>Аудит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+mn-lt"/>
            </a:rPr>
            <a:t>(ст.98)</a:t>
          </a:r>
          <a:endParaRPr lang="ru-RU" sz="900" kern="1200" dirty="0">
            <a:latin typeface="+mn-lt"/>
          </a:endParaRPr>
        </a:p>
      </dsp:txBody>
      <dsp:txXfrm>
        <a:off x="906213" y="1617179"/>
        <a:ext cx="737402" cy="399560"/>
      </dsp:txXfrm>
    </dsp:sp>
    <dsp:sp modelId="{49EC95B6-BC79-49CA-ABA3-237A5068942A}">
      <dsp:nvSpPr>
        <dsp:cNvPr id="0" name=""/>
        <dsp:cNvSpPr/>
      </dsp:nvSpPr>
      <dsp:spPr>
        <a:xfrm>
          <a:off x="1142717" y="272990"/>
          <a:ext cx="2087260" cy="2087260"/>
        </a:xfrm>
        <a:custGeom>
          <a:avLst/>
          <a:gdLst/>
          <a:ahLst/>
          <a:cxnLst/>
          <a:rect l="0" t="0" r="0" b="0"/>
          <a:pathLst>
            <a:path>
              <a:moveTo>
                <a:pt x="14306" y="1215841"/>
              </a:moveTo>
              <a:arcTo wR="1043630" hR="1043630" stAng="10230125" swAng="110211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B3693-AACA-42AB-8613-F969827925D3}">
      <dsp:nvSpPr>
        <dsp:cNvPr id="0" name=""/>
        <dsp:cNvSpPr/>
      </dsp:nvSpPr>
      <dsp:spPr>
        <a:xfrm>
          <a:off x="856551" y="605913"/>
          <a:ext cx="780632" cy="442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+mn-lt"/>
            </a:rPr>
            <a:t>Контроль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+mn-lt"/>
            </a:rPr>
            <a:t>(ст. 100-104)</a:t>
          </a:r>
          <a:endParaRPr lang="ru-RU" sz="900" kern="1200" dirty="0">
            <a:latin typeface="+mn-lt"/>
          </a:endParaRPr>
        </a:p>
      </dsp:txBody>
      <dsp:txXfrm>
        <a:off x="878166" y="627528"/>
        <a:ext cx="737402" cy="399560"/>
      </dsp:txXfrm>
    </dsp:sp>
    <dsp:sp modelId="{B6787801-B6D6-413A-A2E0-48B9574348DF}">
      <dsp:nvSpPr>
        <dsp:cNvPr id="0" name=""/>
        <dsp:cNvSpPr/>
      </dsp:nvSpPr>
      <dsp:spPr>
        <a:xfrm>
          <a:off x="1076236" y="292990"/>
          <a:ext cx="2087260" cy="2087260"/>
        </a:xfrm>
        <a:custGeom>
          <a:avLst/>
          <a:gdLst/>
          <a:ahLst/>
          <a:cxnLst/>
          <a:rect l="0" t="0" r="0" b="0"/>
          <a:pathLst>
            <a:path>
              <a:moveTo>
                <a:pt x="360514" y="254632"/>
              </a:moveTo>
              <a:arcTo wR="1043630" hR="1043630" stAng="13746835" swAng="85125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0.13582</cdr:x>
      <cdr:y>0.27089</cdr:y>
    </cdr:from>
    <cdr:to>
      <cdr:x>0.52357</cdr:x>
      <cdr:y>0.48518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9214" y="838767"/>
          <a:ext cx="1368152" cy="663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Планирование закупок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0.51009</cdr:x>
      <cdr:y>0.18603</cdr:y>
    </cdr:from>
    <cdr:to>
      <cdr:x>0.91826</cdr:x>
      <cdr:y>0.51936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0126" y="575890"/>
          <a:ext cx="1440438" cy="1031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bg1"/>
              </a:solidFill>
            </a:rPr>
            <a:t>Определение поставщика, заключение контракта</a:t>
          </a:r>
          <a:endParaRPr lang="ru-RU" sz="1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0.30612</cdr:x>
      <cdr:y>0.66667</cdr:y>
    </cdr:from>
    <cdr:to>
      <cdr:x>0.75497</cdr:x>
      <cdr:y>0.85714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80301" y="2063760"/>
          <a:ext cx="1583995" cy="589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Исполнение контракта</a:t>
          </a:r>
          <a:endParaRPr lang="ru-RU" sz="1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06D32D-CF7C-49A8-9114-EE0B0318CF1B}" type="datetimeFigureOut">
              <a:rPr lang="ru-RU" smtClean="0"/>
              <a:t>15.08.2013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C9A2D1-83A8-40B6-9784-EC1C5D7913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E3B7E0EEF21B3451F15D262F1B12655299E74C888E983322EF06B282F3F44D52EB529E59CBF6B6DN3pEO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2AB14DEA5CF6E597B64165535F1056530218E658625C2B4085FB89FD311FC9F54D069E1B25FA80E25x7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46144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700" dirty="0" smtClean="0"/>
              <a:t>Сфера регулирования Федерального закона 44-ФЗ </a:t>
            </a:r>
            <a:endParaRPr lang="ru-RU" sz="2700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498280" y="1124744"/>
            <a:ext cx="4394200" cy="5616624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РЕ</a:t>
            </a:r>
          </a:p>
          <a:p>
            <a:pPr marL="609600" indent="-609600">
              <a:buFont typeface="Arial" charset="0"/>
              <a:buNone/>
            </a:pPr>
            <a:r>
              <a:rPr lang="ru-RU" sz="1400" b="1" dirty="0" smtClean="0"/>
              <a:t>              РЕГУЛИРУЕТ ПРАВООТНОШЕНИЯ, КАСАЮЩИЕСЯ: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Arial" charset="0"/>
              </a:rPr>
              <a:t>планирования закупок товаров, работ, услуг;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Arial" charset="0"/>
              </a:rPr>
              <a:t>определения поставщиков (подрядчиков, исполнителей);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Arial" charset="0"/>
              </a:rPr>
              <a:t>заключения гражданско-правового договора, предметом которого являются поставка товара, выполнение работы, оказание услуги (в том числе приобретение недвижимого имущества или аренда имущества), от имени Российской Федерации, субъекта Российской Федерации или муниципального образования, а также бюджетным учреждением либо иным юридическим лицом в случаях, предусмотренных законом (далее - контракт);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Arial" charset="0"/>
              </a:rPr>
              <a:t>особенностей исполнения контрактов;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charset="0"/>
              </a:rPr>
              <a:t>мониторинга закупок;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charset="0"/>
              </a:rPr>
              <a:t>аудита в сфере закупок;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latin typeface="Arial" charset="0"/>
              </a:rPr>
              <a:t>контроля в сфере закупок.</a:t>
            </a:r>
            <a:endParaRPr lang="ru-RU" sz="1400" dirty="0" smtClean="0">
              <a:latin typeface="Arial" charset="0"/>
              <a:cs typeface="Times New Roman" pitchFamily="18" charset="0"/>
            </a:endParaRPr>
          </a:p>
          <a:p>
            <a:pPr marL="609600" indent="-609600"/>
            <a:endParaRPr lang="ru-RU" sz="1400" dirty="0" smtClean="0">
              <a:latin typeface="Arial" charset="0"/>
              <a:cs typeface="Times New Roman" pitchFamily="18" charset="0"/>
            </a:endParaRPr>
          </a:p>
          <a:p>
            <a:pPr marL="609600" indent="-609600"/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0EC6C-2164-4051-82B8-6A0D2C0396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548652"/>
              </p:ext>
            </p:extLst>
          </p:nvPr>
        </p:nvGraphicFramePr>
        <p:xfrm>
          <a:off x="323528" y="2205038"/>
          <a:ext cx="3529013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70676" y="1916832"/>
            <a:ext cx="1368425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Мониторинг, аудит, контроль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0088" y="5229225"/>
            <a:ext cx="1368425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Мониторинг, аудит, контроль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16812" y="360437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94-ФЗ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446" y="2214987"/>
            <a:ext cx="136842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Мониторинг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8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69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Особенности закупок для бюджетных учреждений</a:t>
            </a:r>
            <a:endParaRPr lang="ru-RU" sz="36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288" y="2126506"/>
            <a:ext cx="37687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800" dirty="0">
                <a:solidFill>
                  <a:srgbClr val="A50021"/>
                </a:solidFill>
              </a:rPr>
              <a:t>Обязанность БУ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/>
              <a:t>осуществлять закупки в соответствии с 44-ФЗ </a:t>
            </a:r>
            <a:br>
              <a:rPr lang="ru-RU" sz="1800" dirty="0"/>
            </a:br>
            <a:r>
              <a:rPr lang="ru-RU" sz="1800" dirty="0"/>
              <a:t>за счет: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643438" y="2126506"/>
            <a:ext cx="41767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800" dirty="0">
                <a:solidFill>
                  <a:srgbClr val="A50021"/>
                </a:solidFill>
              </a:rPr>
              <a:t>Право БУ</a:t>
            </a:r>
            <a:r>
              <a:rPr lang="ru-RU" sz="1800" dirty="0">
                <a:solidFill>
                  <a:schemeClr val="accent2"/>
                </a:solidFill>
              </a:rPr>
              <a:t> </a:t>
            </a:r>
            <a:r>
              <a:rPr lang="ru-RU" sz="1800" dirty="0"/>
              <a:t>на принятие и размещение в ЕИС до начала года Положения о закупках в соответствии </a:t>
            </a:r>
            <a:br>
              <a:rPr lang="ru-RU" sz="1800" dirty="0"/>
            </a:br>
            <a:r>
              <a:rPr lang="ru-RU" sz="1800" dirty="0"/>
              <a:t>с 223-ФЗ от 18.07.2011 </a:t>
            </a:r>
            <a:br>
              <a:rPr lang="ru-RU" sz="1800" dirty="0"/>
            </a:br>
            <a:r>
              <a:rPr lang="ru-RU" sz="1800" dirty="0"/>
              <a:t>в отношении закупок: </a:t>
            </a:r>
          </a:p>
        </p:txBody>
      </p:sp>
      <p:graphicFrame>
        <p:nvGraphicFramePr>
          <p:cNvPr id="6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124992"/>
              </p:ext>
            </p:extLst>
          </p:nvPr>
        </p:nvGraphicFramePr>
        <p:xfrm>
          <a:off x="4572000" y="4071193"/>
          <a:ext cx="4392613" cy="2670175"/>
        </p:xfrm>
        <a:graphic>
          <a:graphicData uri="http://schemas.openxmlformats.org/drawingml/2006/table">
            <a:tbl>
              <a:tblPr/>
              <a:tblGrid>
                <a:gridCol w="4392613"/>
              </a:tblGrid>
              <a:tr h="2670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за счет средств от иной приносящей доход деятельности (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за исключением средств ОМС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за счет грантов (иностранных, из бюджетов РФ,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если только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гранотодатели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не определили иные условия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в случае, если БУ, являющееся исполнителем по контракту, привлекает иных лиц…; 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850" y="4071193"/>
            <a:ext cx="37687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Tx/>
              <a:buChar char="•"/>
            </a:pPr>
            <a:r>
              <a:rPr lang="ru-RU" sz="1800" dirty="0"/>
              <a:t> субсидий, предоставляемых из бюджетов бюджетной системы РФ</a:t>
            </a:r>
          </a:p>
        </p:txBody>
      </p:sp>
      <p:sp>
        <p:nvSpPr>
          <p:cNvPr id="8" name="AutoShape 43"/>
          <p:cNvSpPr>
            <a:spLocks noChangeArrowheads="1"/>
          </p:cNvSpPr>
          <p:nvPr/>
        </p:nvSpPr>
        <p:spPr bwMode="auto">
          <a:xfrm>
            <a:off x="6156325" y="3861743"/>
            <a:ext cx="863600" cy="287337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Times New Roman" charset="0"/>
              <a:ea typeface="Arial" charset="0"/>
              <a:cs typeface="+mn-cs"/>
            </a:endParaRPr>
          </a:p>
        </p:txBody>
      </p:sp>
      <p:sp>
        <p:nvSpPr>
          <p:cNvPr id="9" name="AutoShape 49"/>
          <p:cNvSpPr>
            <a:spLocks noChangeArrowheads="1"/>
          </p:cNvSpPr>
          <p:nvPr/>
        </p:nvSpPr>
        <p:spPr bwMode="auto">
          <a:xfrm>
            <a:off x="1776412" y="3322151"/>
            <a:ext cx="863600" cy="287337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atin typeface="Times New Roman" charset="0"/>
              <a:ea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0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Централизация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4887" y="1628800"/>
            <a:ext cx="5987008" cy="6480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 smtClean="0"/>
              <a:t>Варианты централизации закупок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175808"/>
            <a:ext cx="345638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 отраслевым ведомствам</a:t>
            </a:r>
          </a:p>
          <a:p>
            <a:r>
              <a:rPr lang="ru-RU" dirty="0"/>
              <a:t>д</a:t>
            </a:r>
            <a:r>
              <a:rPr lang="ru-RU" dirty="0" smtClean="0"/>
              <a:t>ля своих территориальных органов</a:t>
            </a:r>
          </a:p>
          <a:p>
            <a:r>
              <a:rPr lang="ru-RU" dirty="0"/>
              <a:t>и</a:t>
            </a:r>
            <a:r>
              <a:rPr lang="ru-RU" dirty="0" smtClean="0"/>
              <a:t> подведомственных учреждений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3164775"/>
            <a:ext cx="381642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Полномочия по муниципальным </a:t>
            </a:r>
          </a:p>
          <a:p>
            <a:r>
              <a:rPr lang="ru-RU" dirty="0"/>
              <a:t>з</a:t>
            </a:r>
            <a:r>
              <a:rPr lang="ru-RU" dirty="0" smtClean="0"/>
              <a:t>акупкам по соглашению</a:t>
            </a:r>
          </a:p>
          <a:p>
            <a:r>
              <a:rPr lang="ru-RU" dirty="0"/>
              <a:t>м</a:t>
            </a:r>
            <a:r>
              <a:rPr lang="ru-RU" dirty="0" smtClean="0"/>
              <a:t>огут быть переданы на уровень</a:t>
            </a:r>
          </a:p>
          <a:p>
            <a:r>
              <a:rPr lang="ru-RU" dirty="0"/>
              <a:t>с</a:t>
            </a:r>
            <a:r>
              <a:rPr lang="ru-RU" dirty="0" smtClean="0"/>
              <a:t>убъекта РФ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34195" y="5457998"/>
            <a:ext cx="352839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Передача полномочий на определение поставщика в уполномоченный орган</a:t>
            </a:r>
            <a:endParaRPr lang="ru-RU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355976" y="2276872"/>
            <a:ext cx="42415" cy="2880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835696" y="2276872"/>
            <a:ext cx="2469479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13187" y="2276872"/>
            <a:ext cx="2463069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1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327672"/>
              </p:ext>
            </p:extLst>
          </p:nvPr>
        </p:nvGraphicFramePr>
        <p:xfrm>
          <a:off x="1043608" y="1844824"/>
          <a:ext cx="7235825" cy="452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8855"/>
                <a:gridCol w="3696970"/>
              </a:tblGrid>
              <a:tr h="304800">
                <a:tc>
                  <a:txBody>
                    <a:bodyPr/>
                    <a:lstStyle/>
                    <a:p>
                      <a:pPr marL="4908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Содержание плана закупки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Содержание плана-графика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221480">
                <a:tc>
                  <a:txBody>
                    <a:bodyPr/>
                    <a:lstStyle/>
                    <a:p>
                      <a:pPr marL="33655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100" dirty="0">
                          <a:effectLst/>
                        </a:rPr>
                        <a:t>1)	идентификационный код закупки;</a:t>
                      </a:r>
                      <a:endParaRPr lang="ru-RU" sz="1000" dirty="0">
                        <a:effectLst/>
                      </a:endParaRPr>
                    </a:p>
                    <a:p>
                      <a:pPr marL="33655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100" dirty="0">
                          <a:effectLst/>
                        </a:rPr>
                        <a:t>2)	</a:t>
                      </a:r>
                      <a:r>
                        <a:rPr lang="ru-RU" sz="1100" b="1" dirty="0">
                          <a:effectLst/>
                        </a:rPr>
                        <a:t>цель закупки;</a:t>
                      </a:r>
                      <a:endParaRPr lang="ru-RU" sz="1000" b="1" dirty="0">
                        <a:effectLst/>
                      </a:endParaRPr>
                    </a:p>
                    <a:p>
                      <a:pPr marL="33655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3)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45" dirty="0">
                          <a:effectLst/>
                        </a:rPr>
                        <a:t>наименование объектов, а также объем закупки;</a:t>
                      </a:r>
                      <a:endParaRPr lang="ru-RU" sz="1000" dirty="0">
                        <a:effectLst/>
                      </a:endParaRPr>
                    </a:p>
                    <a:p>
                      <a:pPr marL="33655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4)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45" dirty="0">
                          <a:effectLst/>
                        </a:rPr>
                        <a:t>объем финансового обеспечения закупки;</a:t>
                      </a:r>
                      <a:endParaRPr lang="ru-RU" sz="1000" dirty="0">
                        <a:effectLst/>
                      </a:endParaRPr>
                    </a:p>
                    <a:p>
                      <a:pPr marL="33655" marR="2413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5)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50" dirty="0">
                          <a:effectLst/>
                        </a:rPr>
                        <a:t>сроки (периодичность) осуществления планируемых</a:t>
                      </a:r>
                      <a:br>
                        <a:rPr lang="ru-RU" sz="1100" spc="-5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закупок;</a:t>
                      </a:r>
                      <a:endParaRPr lang="ru-RU" sz="1000" dirty="0">
                        <a:effectLst/>
                      </a:endParaRPr>
                    </a:p>
                    <a:p>
                      <a:pPr marL="33655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100" dirty="0">
                          <a:effectLst/>
                        </a:rPr>
                        <a:t>6)	</a:t>
                      </a:r>
                      <a:r>
                        <a:rPr lang="ru-RU" sz="1100" b="1" dirty="0">
                          <a:effectLst/>
                        </a:rPr>
                        <a:t>обоснование закупки;</a:t>
                      </a:r>
                      <a:endParaRPr lang="ru-RU" sz="1000" b="1" dirty="0">
                        <a:effectLst/>
                      </a:endParaRPr>
                    </a:p>
                    <a:p>
                      <a:pPr marL="33655" marR="2413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7)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45" dirty="0">
                          <a:effectLst/>
                        </a:rPr>
                        <a:t>информация о технической и (или) технологической</a:t>
                      </a:r>
                      <a:br>
                        <a:rPr lang="ru-RU" sz="1100" spc="-45" dirty="0">
                          <a:effectLst/>
                        </a:rPr>
                      </a:br>
                      <a:r>
                        <a:rPr lang="ru-RU" sz="1100" spc="-65" dirty="0">
                          <a:effectLst/>
                        </a:rPr>
                        <a:t>сложности,      инновационного,      высокотехнологичного</a:t>
                      </a:r>
                      <a:br>
                        <a:rPr lang="ru-RU" sz="1100" spc="-65" dirty="0">
                          <a:effectLst/>
                        </a:rPr>
                      </a:br>
                      <a:r>
                        <a:rPr lang="ru-RU" sz="1100" spc="-40" dirty="0">
                          <a:effectLst/>
                        </a:rPr>
                        <a:t>или специализированного характере закупки;</a:t>
                      </a:r>
                      <a:endParaRPr lang="ru-RU" sz="1000" dirty="0">
                        <a:effectLst/>
                      </a:endParaRPr>
                    </a:p>
                    <a:p>
                      <a:pPr marL="33655" marR="2413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362585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8)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90" dirty="0">
                          <a:effectLst/>
                        </a:rPr>
                        <a:t>информация       об       обязательном       общественном</a:t>
                      </a:r>
                      <a:br>
                        <a:rPr lang="ru-RU" sz="1100" spc="-9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обсуждении закупки.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100" dirty="0">
                          <a:effectLst/>
                        </a:rPr>
                        <a:t>1)	идентификационный код закупки;</a:t>
                      </a:r>
                      <a:endParaRPr lang="ru-RU" sz="1000" dirty="0">
                        <a:effectLst/>
                      </a:endParaRPr>
                    </a:p>
                    <a:p>
                      <a:pPr marL="100330" marR="3048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417830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2)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90" dirty="0">
                          <a:effectLst/>
                        </a:rPr>
                        <a:t>наименование      и      описание      объекта      закупки      с</a:t>
                      </a:r>
                      <a:br>
                        <a:rPr lang="ru-RU" sz="1100" spc="-90" dirty="0">
                          <a:effectLst/>
                        </a:rPr>
                      </a:br>
                      <a:r>
                        <a:rPr lang="ru-RU" sz="1100" spc="-65" dirty="0">
                          <a:effectLst/>
                        </a:rPr>
                        <a:t>указанием   характеристик   такого   объекта,   а   также</a:t>
                      </a:r>
                      <a:br>
                        <a:rPr lang="ru-RU" sz="1100" spc="-65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объем закупки</a:t>
                      </a:r>
                      <a:endParaRPr lang="ru-RU" sz="1000" dirty="0">
                        <a:effectLst/>
                      </a:endParaRPr>
                    </a:p>
                    <a:p>
                      <a:pPr marL="100330" marR="3048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3)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70" dirty="0">
                          <a:effectLst/>
                        </a:rPr>
                        <a:t>сроки   (периодичность)   осуществления   планируемых</a:t>
                      </a:r>
                      <a:br>
                        <a:rPr lang="ru-RU" sz="1100" spc="-7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закупок;</a:t>
                      </a:r>
                      <a:endParaRPr lang="ru-RU" sz="1000" dirty="0">
                        <a:effectLst/>
                      </a:endParaRPr>
                    </a:p>
                    <a:p>
                      <a:pPr marL="10033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4)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b="1" spc="-45" dirty="0">
                          <a:effectLst/>
                        </a:rPr>
                        <a:t>Н(М)</a:t>
                      </a:r>
                      <a:r>
                        <a:rPr lang="ru-RU" sz="1100" b="1" spc="-45" dirty="0" err="1">
                          <a:effectLst/>
                        </a:rPr>
                        <a:t>Цк</a:t>
                      </a:r>
                      <a:r>
                        <a:rPr lang="ru-RU" sz="1100" b="1" spc="-45" dirty="0">
                          <a:effectLst/>
                        </a:rPr>
                        <a:t>, ЦК заключаемого с ед. поставщиком</a:t>
                      </a:r>
                      <a:endParaRPr lang="ru-RU" sz="1000" b="1" dirty="0">
                        <a:effectLst/>
                      </a:endParaRPr>
                    </a:p>
                    <a:p>
                      <a:pPr marL="10033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ru-RU" sz="1100" dirty="0">
                          <a:effectLst/>
                        </a:rPr>
                        <a:t>5)	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обоснование закупки;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0033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316865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6)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55" dirty="0">
                          <a:effectLst/>
                        </a:rPr>
                        <a:t>размер аванса и этапы оплаты (если предусмотрены);</a:t>
                      </a:r>
                      <a:endParaRPr lang="ru-RU" sz="1000" dirty="0">
                        <a:effectLst/>
                      </a:endParaRPr>
                    </a:p>
                    <a:p>
                      <a:pPr marL="100330" marR="3048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362585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7)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60" dirty="0">
                          <a:effectLst/>
                        </a:rPr>
                        <a:t>дополнительные   требования   к   участникам   закупки</a:t>
                      </a:r>
                      <a:br>
                        <a:rPr lang="ru-RU" sz="1100" spc="-60" dirty="0">
                          <a:effectLst/>
                        </a:rPr>
                      </a:br>
                      <a:r>
                        <a:rPr lang="ru-RU" sz="1100" spc="-75" dirty="0">
                          <a:effectLst/>
                        </a:rPr>
                        <a:t>(при   наличии   таких   требований)   и   обоснование   таких</a:t>
                      </a:r>
                      <a:br>
                        <a:rPr lang="ru-RU" sz="1100" spc="-75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требований;</a:t>
                      </a:r>
                      <a:endParaRPr lang="ru-RU" sz="1000" dirty="0">
                        <a:effectLst/>
                      </a:endParaRPr>
                    </a:p>
                    <a:p>
                      <a:pPr marL="100330" marR="3048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393065" algn="l"/>
                        </a:tabLst>
                      </a:pPr>
                      <a:r>
                        <a:rPr lang="ru-RU" sz="1100" spc="-50" dirty="0">
                          <a:effectLst/>
                        </a:rPr>
                        <a:t>8)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80" dirty="0">
                          <a:effectLst/>
                        </a:rPr>
                        <a:t>способ     определения     поставщика     и     обоснование</a:t>
                      </a:r>
                      <a:br>
                        <a:rPr lang="ru-RU" sz="1100" spc="-8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выбора этого способа;</a:t>
                      </a:r>
                      <a:endParaRPr lang="ru-RU" sz="1000" dirty="0">
                        <a:effectLst/>
                      </a:endParaRPr>
                    </a:p>
                    <a:p>
                      <a:pPr marL="10033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100" dirty="0">
                          <a:effectLst/>
                        </a:rPr>
                        <a:t>9)	дата начала закупки;</a:t>
                      </a:r>
                      <a:endParaRPr lang="ru-RU" sz="1000" dirty="0">
                        <a:effectLst/>
                      </a:endParaRPr>
                    </a:p>
                    <a:p>
                      <a:pPr marL="100330" marR="3048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ru-RU" sz="1100" spc="-45" dirty="0">
                          <a:effectLst/>
                        </a:rPr>
                        <a:t>10)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90" dirty="0">
                          <a:effectLst/>
                        </a:rPr>
                        <a:t>информация     о     размере     обеспечения     заявки     и</a:t>
                      </a:r>
                      <a:br>
                        <a:rPr lang="ru-RU" sz="1100" spc="-9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обеспечения исполнения контракта;</a:t>
                      </a:r>
                      <a:endParaRPr lang="ru-RU" sz="1000" dirty="0">
                        <a:effectLst/>
                      </a:endParaRPr>
                    </a:p>
                    <a:p>
                      <a:pPr marL="100330" marR="3048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ru-RU" sz="1100" spc="-45" dirty="0">
                          <a:effectLst/>
                        </a:rPr>
                        <a:t>11)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70" dirty="0">
                          <a:effectLst/>
                        </a:rPr>
                        <a:t>информация    о    применении    критерия    стоимости</a:t>
                      </a:r>
                      <a:br>
                        <a:rPr lang="ru-RU" sz="1100" spc="-70" dirty="0">
                          <a:effectLst/>
                        </a:rPr>
                      </a:br>
                      <a:r>
                        <a:rPr lang="ru-RU" sz="1100" spc="-60" dirty="0">
                          <a:effectLst/>
                        </a:rPr>
                        <a:t>жизненного  цикла  товара  или  созданного  в  результате</a:t>
                      </a:r>
                      <a:br>
                        <a:rPr lang="ru-RU" sz="1100" spc="-60" dirty="0">
                          <a:effectLst/>
                        </a:rPr>
                      </a:br>
                      <a:r>
                        <a:rPr lang="ru-RU" sz="1100" spc="-90" dirty="0">
                          <a:effectLst/>
                        </a:rPr>
                        <a:t>выполнения     работы     объекта     (в     случае     применения</a:t>
                      </a:r>
                      <a:br>
                        <a:rPr lang="ru-RU" sz="1100" spc="-90" dirty="0">
                          <a:effectLst/>
                        </a:rPr>
                      </a:br>
                      <a:r>
                        <a:rPr lang="ru-RU" sz="1100" spc="-75" dirty="0">
                          <a:effectLst/>
                        </a:rPr>
                        <a:t>указанного     критерия)     при     определении     поставщика</a:t>
                      </a:r>
                      <a:br>
                        <a:rPr lang="ru-RU" sz="1100" spc="-75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(подрядчика, исполнителя);</a:t>
                      </a:r>
                      <a:endParaRPr lang="ru-RU" sz="1000" dirty="0">
                        <a:effectLst/>
                      </a:endParaRPr>
                    </a:p>
                    <a:p>
                      <a:pPr marL="100330" marR="30480">
                        <a:lnSpc>
                          <a:spcPts val="1320"/>
                        </a:lnSpc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1100" spc="-45" dirty="0">
                          <a:effectLst/>
                        </a:rPr>
                        <a:t>12)</a:t>
                      </a:r>
                      <a:r>
                        <a:rPr lang="ru-RU" sz="1100" dirty="0">
                          <a:effectLst/>
                        </a:rPr>
                        <a:t>	</a:t>
                      </a:r>
                      <a:r>
                        <a:rPr lang="ru-RU" sz="1100" spc="-90" dirty="0">
                          <a:effectLst/>
                        </a:rPr>
                        <a:t>информация         о         банковском         сопровождении</a:t>
                      </a:r>
                      <a:br>
                        <a:rPr lang="ru-RU" sz="1100" spc="-9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контракта.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692696"/>
            <a:ext cx="8677250" cy="189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01454" tIns="584016" rIns="701454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Планирование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закупок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осуществляется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посредством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формирования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утверждения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ведения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планов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закупок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утверждаются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срок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закона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бюджете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соответствующего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уровня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планов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графиков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утверждаются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один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6463541"/>
            <a:ext cx="6699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Статья 17 Федерального закона № 44-ФЗ вступает в силу с 1 января 2015 года.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1470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8"/>
          <p:cNvSpPr txBox="1">
            <a:spLocks/>
          </p:cNvSpPr>
          <p:nvPr/>
        </p:nvSpPr>
        <p:spPr>
          <a:xfrm>
            <a:off x="518615" y="1274547"/>
            <a:ext cx="8168185" cy="64228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400" b="1" i="1" dirty="0" smtClean="0">
                <a:cs typeface="Times New Roman" pitchFamily="18" charset="0"/>
              </a:rPr>
              <a:t>Статья 19 </a:t>
            </a:r>
            <a:r>
              <a:rPr lang="ru-RU" sz="1400" i="1" dirty="0" smtClean="0"/>
              <a:t>Федерального закона от 05.04.2013 N 44-ФЗ  «О контрактной системе в сфере закупок товаров, работ, услуг для обеспечения государственных и муниципальных нужд»</a:t>
            </a:r>
            <a:endParaRPr lang="ru-RU" sz="1400" b="1" i="1" dirty="0" smtClean="0">
              <a:cs typeface="Times New Roman" pitchFamily="18" charset="0"/>
            </a:endParaRPr>
          </a:p>
        </p:txBody>
      </p:sp>
      <p:sp>
        <p:nvSpPr>
          <p:cNvPr id="12" name="Номер слайда 4"/>
          <p:cNvSpPr txBox="1">
            <a:spLocks noGrp="1"/>
          </p:cNvSpPr>
          <p:nvPr/>
        </p:nvSpPr>
        <p:spPr>
          <a:xfrm>
            <a:off x="6553200" y="65310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397439F-500A-4C78-98F2-91E40DB886E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Содержимое 6"/>
          <p:cNvSpPr>
            <a:spLocks/>
          </p:cNvSpPr>
          <p:nvPr/>
        </p:nvSpPr>
        <p:spPr bwMode="auto">
          <a:xfrm>
            <a:off x="135976" y="2287414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latin typeface="Calibri" pitchFamily="34" charset="0"/>
              </a:rPr>
              <a:t>	Под </a:t>
            </a:r>
            <a:r>
              <a:rPr lang="ru-RU" b="1" dirty="0">
                <a:latin typeface="Calibri" pitchFamily="34" charset="0"/>
              </a:rPr>
              <a:t>нормированием в сфере закупок </a:t>
            </a:r>
            <a:r>
              <a:rPr lang="ru-RU" dirty="0">
                <a:latin typeface="Calibri" pitchFamily="34" charset="0"/>
              </a:rPr>
              <a:t>понимается </a:t>
            </a:r>
            <a:r>
              <a:rPr lang="ru-RU" b="1" dirty="0">
                <a:latin typeface="Calibri" pitchFamily="34" charset="0"/>
              </a:rPr>
              <a:t>установление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требований</a:t>
            </a:r>
            <a:r>
              <a:rPr lang="ru-RU" dirty="0">
                <a:latin typeface="Calibri" pitchFamily="34" charset="0"/>
              </a:rPr>
              <a:t> к закупаемым заказчиком товарам, работам, услугам (в том числе </a:t>
            </a:r>
            <a:r>
              <a:rPr lang="ru-RU" b="1" dirty="0">
                <a:latin typeface="Calibri" pitchFamily="34" charset="0"/>
              </a:rPr>
              <a:t>предельной цены </a:t>
            </a:r>
            <a:r>
              <a:rPr lang="ru-RU" dirty="0">
                <a:latin typeface="Calibri" pitchFamily="34" charset="0"/>
              </a:rPr>
              <a:t>товаров, работ, услуг) и (или) </a:t>
            </a:r>
            <a:r>
              <a:rPr lang="ru-RU" b="1" dirty="0">
                <a:latin typeface="Calibri" pitchFamily="34" charset="0"/>
              </a:rPr>
              <a:t>нормативных затрат </a:t>
            </a:r>
            <a:r>
              <a:rPr lang="ru-RU" dirty="0">
                <a:latin typeface="Calibri" pitchFamily="34" charset="0"/>
              </a:rPr>
              <a:t>на обеспечение функций государственных органов, органов управления государственными внебюджетными фондами, муниципальных органов.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14" name="Содержимое 11"/>
          <p:cNvSpPr>
            <a:spLocks/>
          </p:cNvSpPr>
          <p:nvPr/>
        </p:nvSpPr>
        <p:spPr bwMode="auto">
          <a:xfrm>
            <a:off x="4848158" y="1856209"/>
            <a:ext cx="40386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latin typeface="Calibri" pitchFamily="34" charset="0"/>
              </a:rPr>
              <a:t>	Под требованиями к закупаемым заказчиком товарам, работам, услугам понимаются требования к: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</a:rPr>
              <a:t>количеству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</a:rPr>
              <a:t>качеству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</a:rPr>
              <a:t>потребительским свойствам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</a:rPr>
              <a:t>иным  характеристикам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latin typeface="Calibri" pitchFamily="34" charset="0"/>
              </a:rPr>
              <a:t>      </a:t>
            </a:r>
            <a:r>
              <a:rPr lang="ru-RU" sz="1400" dirty="0">
                <a:latin typeface="Calibri" pitchFamily="34" charset="0"/>
              </a:rPr>
              <a:t>(которые позволяют обеспечить государственные и муниципальные нужды, но не приводят к закупкам товаров, работ, услуг, имеющим избыточные потребительские свойства или являющимися предметами роскоши в соответствии с законодательством Российской Федерации</a:t>
            </a:r>
            <a:r>
              <a:rPr lang="ru-RU" sz="1400" dirty="0" smtClean="0">
                <a:latin typeface="Calibri" pitchFamily="34" charset="0"/>
              </a:rPr>
              <a:t>)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15" name="Номер слайда 4"/>
          <p:cNvSpPr txBox="1">
            <a:spLocks noGrp="1"/>
          </p:cNvSpPr>
          <p:nvPr/>
        </p:nvSpPr>
        <p:spPr>
          <a:xfrm>
            <a:off x="6553200" y="65310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7704F5-1247-49DB-BC52-347B87AD55BC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23850" y="4939868"/>
            <a:ext cx="316865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u="sng" dirty="0">
                <a:solidFill>
                  <a:schemeClr val="tx2"/>
                </a:solidFill>
              </a:rPr>
              <a:t>Правительство РФ</a:t>
            </a:r>
          </a:p>
          <a:p>
            <a:pPr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</a:rPr>
              <a:t>общие правила нормирования:</a:t>
            </a:r>
          </a:p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общие правила </a:t>
            </a:r>
            <a:r>
              <a:rPr lang="ru-RU" sz="1400" dirty="0">
                <a:solidFill>
                  <a:schemeClr val="tx2"/>
                </a:solidFill>
              </a:rPr>
              <a:t>разработки актов;</a:t>
            </a:r>
          </a:p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общие требования </a:t>
            </a:r>
            <a:r>
              <a:rPr lang="ru-RU" sz="1400" dirty="0">
                <a:solidFill>
                  <a:schemeClr val="tx2"/>
                </a:solidFill>
              </a:rPr>
              <a:t>к отдельным видам товаров, работ, услуг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779838" y="4941168"/>
            <a:ext cx="2736850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u="sng" dirty="0">
                <a:solidFill>
                  <a:schemeClr val="tx2"/>
                </a:solidFill>
              </a:rPr>
              <a:t>Правительство РФ, высшие исполнительные органы субъектов РФ, местные администрации:</a:t>
            </a:r>
          </a:p>
          <a:p>
            <a:pPr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</a:rPr>
              <a:t>правила </a:t>
            </a:r>
            <a:r>
              <a:rPr lang="ru-RU" sz="1400" dirty="0" smtClean="0">
                <a:solidFill>
                  <a:schemeClr val="tx2"/>
                </a:solidFill>
              </a:rPr>
              <a:t>нормирования</a:t>
            </a:r>
          </a:p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требования к отдельным видам товаров, работ, услуг</a:t>
            </a:r>
          </a:p>
          <a:p>
            <a:pPr>
              <a:spcBef>
                <a:spcPct val="50000"/>
              </a:spcBef>
            </a:pP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927850" y="6215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773532" y="4869160"/>
            <a:ext cx="22320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u="sng" dirty="0">
                <a:solidFill>
                  <a:schemeClr val="tx2"/>
                </a:solidFill>
              </a:rPr>
              <a:t>Государственные и муниципальные органы</a:t>
            </a:r>
            <a:r>
              <a:rPr lang="ru-RU" sz="1400" dirty="0">
                <a:solidFill>
                  <a:schemeClr val="tx2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</a:rPr>
              <a:t> требования к товарам, работам, услугам</a:t>
            </a:r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3343702" y="5382848"/>
            <a:ext cx="391994" cy="5048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6332561" y="5328256"/>
            <a:ext cx="328589" cy="5048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25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413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Открытый конкурс</a:t>
            </a:r>
          </a:p>
          <a:p>
            <a:pPr marL="624078" indent="-514350">
              <a:buAutoNum type="arabicPeriod"/>
            </a:pPr>
            <a:r>
              <a:rPr lang="ru-RU" dirty="0" smtClean="0"/>
              <a:t>Конкурс с ограниченным участием</a:t>
            </a:r>
          </a:p>
          <a:p>
            <a:pPr marL="624078" indent="-514350">
              <a:buAutoNum type="arabicPeriod"/>
            </a:pPr>
            <a:r>
              <a:rPr lang="ru-RU" dirty="0" smtClean="0"/>
              <a:t>Двухэтапный конкурс</a:t>
            </a:r>
          </a:p>
          <a:p>
            <a:pPr marL="624078" indent="-514350">
              <a:buAutoNum type="arabicPeriod"/>
            </a:pPr>
            <a:r>
              <a:rPr lang="ru-RU" dirty="0" smtClean="0"/>
              <a:t>Закрытый конкурс</a:t>
            </a:r>
          </a:p>
          <a:p>
            <a:pPr marL="624078" indent="-514350">
              <a:buAutoNum type="arabicPeriod"/>
            </a:pPr>
            <a:r>
              <a:rPr lang="ru-RU" dirty="0" smtClean="0"/>
              <a:t>Закрытый конкурс с ограниченным участием</a:t>
            </a:r>
          </a:p>
          <a:p>
            <a:pPr marL="624078" indent="-514350">
              <a:buAutoNum type="arabicPeriod"/>
            </a:pPr>
            <a:r>
              <a:rPr lang="ru-RU" dirty="0" smtClean="0"/>
              <a:t>Закрытый двухэтапный конкурс</a:t>
            </a:r>
          </a:p>
          <a:p>
            <a:pPr marL="624078" indent="-514350">
              <a:buAutoNum type="arabicPeriod"/>
            </a:pPr>
            <a:r>
              <a:rPr lang="ru-RU" dirty="0" smtClean="0"/>
              <a:t>Электронный аукцион</a:t>
            </a:r>
          </a:p>
          <a:p>
            <a:pPr marL="624078" indent="-514350">
              <a:buAutoNum type="arabicPeriod"/>
            </a:pPr>
            <a:r>
              <a:rPr lang="ru-RU" dirty="0" smtClean="0"/>
              <a:t>Закрытый аукцион</a:t>
            </a:r>
          </a:p>
          <a:p>
            <a:pPr marL="624078" indent="-514350">
              <a:buAutoNum type="arabicPeriod"/>
            </a:pPr>
            <a:r>
              <a:rPr lang="ru-RU" dirty="0" smtClean="0"/>
              <a:t>Запрос котировок</a:t>
            </a:r>
          </a:p>
          <a:p>
            <a:pPr marL="624078" indent="-514350">
              <a:buAutoNum type="arabicPeriod"/>
            </a:pPr>
            <a:r>
              <a:rPr lang="ru-RU" dirty="0" smtClean="0"/>
              <a:t>Запрос предложений</a:t>
            </a:r>
          </a:p>
          <a:p>
            <a:pPr marL="624078" indent="-514350">
              <a:buAutoNum type="arabicPeriod"/>
            </a:pPr>
            <a:r>
              <a:rPr lang="ru-RU" dirty="0" smtClean="0"/>
              <a:t>Закупка у единственного поставщика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9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способов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Заказчик во всех случаях осуществляет закупку путем проведения </a:t>
            </a:r>
            <a:r>
              <a:rPr lang="ru-RU" b="1" dirty="0"/>
              <a:t>открытого конкурса</a:t>
            </a:r>
            <a:r>
              <a:rPr lang="ru-RU" dirty="0"/>
              <a:t>, </a:t>
            </a:r>
            <a:r>
              <a:rPr lang="ru-RU" dirty="0" smtClean="0"/>
              <a:t>за исключение случаев</a:t>
            </a:r>
            <a:r>
              <a:rPr lang="ru-RU" dirty="0"/>
              <a:t>, предусмотренных </a:t>
            </a:r>
            <a:r>
              <a:rPr lang="ru-RU" dirty="0" smtClean="0"/>
              <a:t>44-ФЗ Заказчик </a:t>
            </a:r>
            <a:r>
              <a:rPr lang="ru-RU" dirty="0"/>
              <a:t>должен обосновать выбор способа определения поставщика, в том числе закупку </a:t>
            </a:r>
            <a:r>
              <a:rPr lang="ru-RU" dirty="0" smtClean="0"/>
              <a:t>у единственного источника</a:t>
            </a:r>
            <a:endParaRPr lang="ru-RU" dirty="0"/>
          </a:p>
          <a:p>
            <a:endParaRPr lang="ru-RU" dirty="0"/>
          </a:p>
          <a:p>
            <a:r>
              <a:rPr lang="ru-RU" dirty="0"/>
              <a:t>отказ от понятия «одноименность», вместо этого пределы:</a:t>
            </a:r>
          </a:p>
          <a:p>
            <a:endParaRPr lang="ru-RU" dirty="0"/>
          </a:p>
          <a:p>
            <a:pPr lvl="1"/>
            <a:r>
              <a:rPr lang="ru-RU" dirty="0">
                <a:solidFill>
                  <a:schemeClr val="tx1"/>
                </a:solidFill>
              </a:rPr>
              <a:t>по котировкам – 10 % от общего объема закупок и не более 100 </a:t>
            </a:r>
            <a:r>
              <a:rPr lang="ru-RU" dirty="0" smtClean="0">
                <a:solidFill>
                  <a:schemeClr val="tx1"/>
                </a:solidFill>
              </a:rPr>
              <a:t>млн. руб.</a:t>
            </a:r>
            <a:endParaRPr lang="ru-RU" dirty="0">
              <a:solidFill>
                <a:schemeClr val="tx1"/>
              </a:solidFill>
            </a:endParaRPr>
          </a:p>
          <a:p>
            <a:pPr lvl="1"/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dirty="0">
                <a:solidFill>
                  <a:schemeClr val="tx1"/>
                </a:solidFill>
              </a:rPr>
              <a:t>по малым закупкам (до 100 </a:t>
            </a:r>
            <a:r>
              <a:rPr lang="ru-RU" dirty="0" err="1">
                <a:solidFill>
                  <a:schemeClr val="tx1"/>
                </a:solidFill>
              </a:rPr>
              <a:t>т.р</a:t>
            </a:r>
            <a:r>
              <a:rPr lang="ru-RU" dirty="0">
                <a:solidFill>
                  <a:schemeClr val="tx1"/>
                </a:solidFill>
              </a:rPr>
              <a:t>.) – 5 % и не более 50 </a:t>
            </a:r>
            <a:r>
              <a:rPr lang="ru-RU" dirty="0" smtClean="0">
                <a:solidFill>
                  <a:schemeClr val="tx1"/>
                </a:solidFill>
              </a:rPr>
              <a:t>млн. руб. </a:t>
            </a:r>
            <a:r>
              <a:rPr lang="ru-RU" dirty="0">
                <a:solidFill>
                  <a:schemeClr val="tx1"/>
                </a:solidFill>
              </a:rPr>
              <a:t>(для нужд сельский поселений – нет ограничений)</a:t>
            </a:r>
          </a:p>
          <a:p>
            <a:pPr lvl="1"/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dirty="0">
                <a:solidFill>
                  <a:schemeClr val="tx1"/>
                </a:solidFill>
              </a:rPr>
              <a:t>до 400 </a:t>
            </a:r>
            <a:r>
              <a:rPr lang="ru-RU" dirty="0" err="1">
                <a:solidFill>
                  <a:schemeClr val="tx1"/>
                </a:solidFill>
              </a:rPr>
              <a:t>т.р</a:t>
            </a:r>
            <a:r>
              <a:rPr lang="ru-RU" dirty="0">
                <a:solidFill>
                  <a:schemeClr val="tx1"/>
                </a:solidFill>
              </a:rPr>
              <a:t>. для особых заказчиков (не более 50% и не больше 20 </a:t>
            </a:r>
            <a:r>
              <a:rPr lang="ru-RU" dirty="0" smtClean="0">
                <a:solidFill>
                  <a:schemeClr val="tx1"/>
                </a:solidFill>
              </a:rPr>
              <a:t>млн. руб.)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2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298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Антидемпинговые меры</a:t>
            </a:r>
            <a:endParaRPr lang="ru-RU" dirty="0"/>
          </a:p>
        </p:txBody>
      </p:sp>
      <p:sp>
        <p:nvSpPr>
          <p:cNvPr id="9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2A356C6-F3A2-424F-BF40-2275D4B8F9AC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A7C592-1A76-4BD3-905D-E9012FCDBD8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684213" y="333375"/>
            <a:ext cx="712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971550" y="1628800"/>
            <a:ext cx="7200900" cy="4522788"/>
            <a:chOff x="385" y="436"/>
            <a:chExt cx="4536" cy="2849"/>
          </a:xfrm>
        </p:grpSpPr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1020" y="436"/>
              <a:ext cx="3493" cy="59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385" y="1344"/>
              <a:ext cx="2132" cy="45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</a:rPr>
                <a:t>Цена контракта 15 млн. руб.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</a:rPr>
                <a:t>и менее</a:t>
              </a: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2789" y="1344"/>
              <a:ext cx="2132" cy="45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>
                  <a:solidFill>
                    <a:schemeClr val="bg1"/>
                  </a:solidFill>
                </a:rPr>
                <a:t>Цена контракта </a:t>
              </a:r>
            </a:p>
            <a:p>
              <a:pPr algn="ctr"/>
              <a:r>
                <a:rPr lang="ru-RU" sz="1600">
                  <a:solidFill>
                    <a:schemeClr val="bg1"/>
                  </a:solidFill>
                </a:rPr>
                <a:t>более 15 млн. руб.</a:t>
              </a:r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 rot="-5550461">
              <a:off x="1791" y="1117"/>
              <a:ext cx="227" cy="136"/>
            </a:xfrm>
            <a:prstGeom prst="leftArrow">
              <a:avLst>
                <a:gd name="adj1" fmla="val 63602"/>
                <a:gd name="adj2" fmla="val 52291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 rot="-5550461">
              <a:off x="3605" y="1117"/>
              <a:ext cx="227" cy="136"/>
            </a:xfrm>
            <a:prstGeom prst="leftArrow">
              <a:avLst>
                <a:gd name="adj1" fmla="val 63602"/>
                <a:gd name="adj2" fmla="val 52291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385" y="1933"/>
              <a:ext cx="2132" cy="1341"/>
            </a:xfrm>
            <a:prstGeom prst="roundRect">
              <a:avLst>
                <a:gd name="adj" fmla="val 78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</a:rPr>
                <a:t>или</a:t>
              </a:r>
            </a:p>
          </p:txBody>
        </p:sp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2789" y="1933"/>
              <a:ext cx="2132" cy="1352"/>
            </a:xfrm>
            <a:prstGeom prst="roundRect">
              <a:avLst>
                <a:gd name="adj" fmla="val 1004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2835" y="2341"/>
              <a:ext cx="2041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1600" dirty="0">
                  <a:solidFill>
                    <a:schemeClr val="bg1"/>
                  </a:solidFill>
                </a:rPr>
                <a:t>Предоставление увеличенного в полтора раза обеспечения контракта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521" y="2115"/>
              <a:ext cx="18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431" y="1979"/>
              <a:ext cx="1995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1600" dirty="0">
                  <a:solidFill>
                    <a:schemeClr val="bg1"/>
                  </a:solidFill>
                </a:rPr>
                <a:t>Предоставление увеличенного в полтора раза обеспечения контракта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476" y="2704"/>
              <a:ext cx="199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1600" dirty="0">
                  <a:solidFill>
                    <a:schemeClr val="bg1"/>
                  </a:solidFill>
                </a:rPr>
                <a:t>документов, подтверждающих добросовестность поставщика (исполнителя, подрядчика) 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1111" y="436"/>
              <a:ext cx="3311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b="1" dirty="0">
                  <a:solidFill>
                    <a:schemeClr val="bg1"/>
                  </a:solidFill>
                </a:rPr>
                <a:t>Предложение о снижении цены контракта на 25% и более от начальной (максимальной) цены контракта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1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ru-RU" dirty="0" smtClean="0"/>
              <a:t>Обязательные условия контракта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1916832"/>
            <a:ext cx="2376264" cy="292494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Ответственность заказчика и поставщика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00654" y="1916832"/>
            <a:ext cx="1836204" cy="292494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и срок оплаты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28939" y="1916832"/>
            <a:ext cx="1981758" cy="292494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и срок приемки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88224" y="1916832"/>
            <a:ext cx="2430313" cy="3600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Срок возврата денежных средств, внесенных в качестве обеспечения исполнения контракта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 выборе данного способа обеспечения контракта)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99792" y="4941168"/>
            <a:ext cx="3672408" cy="177281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Расчет и обоснование цены контракта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 осуществлении закупки у единственного поставщика)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3888432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Заказчика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628800"/>
            <a:ext cx="3888432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Поставщика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763688" y="2348880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422032" y="2348880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0070" y="2968402"/>
            <a:ext cx="1944216" cy="3700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Пеня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Основание: просрочка исполнения обязательств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Размер: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1/300 ставки рефинансирования ЦБ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2968402"/>
            <a:ext cx="2232248" cy="370095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Штраф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Основание: за ненадлежащее исполнение заказчиком обязательств</a:t>
            </a: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Размер: фиксированная сумма, определенная в порядке, установленном Правительством РФ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19600" y="2968402"/>
            <a:ext cx="2034480" cy="3700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50" b="1" dirty="0" smtClean="0">
                <a:latin typeface="Times New Roman" pitchFamily="18" charset="0"/>
                <a:cs typeface="Times New Roman" pitchFamily="18" charset="0"/>
              </a:rPr>
              <a:t>Пеня</a:t>
            </a:r>
          </a:p>
          <a:p>
            <a:pPr algn="ctr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Основание: просрочка исполнения обязательств (в том числе гарантийного обязательства).  </a:t>
            </a:r>
          </a:p>
          <a:p>
            <a:pPr algn="ctr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Размер: определен Правительством РФ, но не менее</a:t>
            </a:r>
          </a:p>
          <a:p>
            <a:pPr algn="ctr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1/300 ставки рефинансирования ЦБ РФ</a:t>
            </a:r>
          </a:p>
          <a:p>
            <a:pPr algn="ctr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48264" y="2968402"/>
            <a:ext cx="2109192" cy="370095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Штраф</a:t>
            </a:r>
          </a:p>
          <a:p>
            <a:pPr algn="ctr"/>
            <a:r>
              <a:rPr lang="ru-RU" sz="17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Основание: за ненадлежащее исполнение поставщиком</a:t>
            </a:r>
          </a:p>
          <a:p>
            <a:pPr algn="ctr"/>
            <a:r>
              <a:rPr lang="ru-RU" sz="17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обязательств</a:t>
            </a:r>
          </a:p>
          <a:p>
            <a:pPr algn="ctr"/>
            <a:r>
              <a:rPr lang="ru-RU" sz="17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Размер: фиксированная сумма, определенная в порядке, установленном Правительством РФ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1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ru-RU" dirty="0" smtClean="0"/>
              <a:t>Приемка товаров, работ, услуг</a:t>
            </a:r>
            <a:endParaRPr lang="ru-RU" dirty="0"/>
          </a:p>
        </p:txBody>
      </p:sp>
      <p:sp>
        <p:nvSpPr>
          <p:cNvPr id="4" name="Выноска со стрелками влево/вправо 3"/>
          <p:cNvSpPr/>
          <p:nvPr/>
        </p:nvSpPr>
        <p:spPr>
          <a:xfrm>
            <a:off x="2568538" y="1700808"/>
            <a:ext cx="4136368" cy="2161828"/>
          </a:xfrm>
          <a:prstGeom prst="leftRightArrow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Заказчик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экспертизу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0972" y="2331096"/>
            <a:ext cx="2448272" cy="10073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Своими силами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04906" y="2295328"/>
            <a:ext cx="2448272" cy="104308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привлечением экспертов и экспертных организаций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>
            <a:off x="1315108" y="3338414"/>
            <a:ext cx="1253430" cy="167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flipH="1">
            <a:off x="539552" y="3338414"/>
            <a:ext cx="775556" cy="954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-10398" y="4323556"/>
            <a:ext cx="1683414" cy="1049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Приемочная комиссия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 менее 5 человек)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19764" y="5013176"/>
            <a:ext cx="1683414" cy="9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Должностное лицо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5076056" y="4243264"/>
            <a:ext cx="3816424" cy="2518692"/>
          </a:xfrm>
          <a:prstGeom prst="wedgeRoundRectCallout">
            <a:avLst>
              <a:gd name="adj1" fmla="val 34213"/>
              <a:gd name="adj2" fmla="val -812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Заказчик </a:t>
            </a:r>
            <a:r>
              <a:rPr lang="ru-RU" sz="2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привлекать  экспертов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случае, если закупка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осуществляется у единственного поставщика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(п. 2, 3, 7, 9-14, 16, 19-21, 24, 25, 28 ч. 1 ст. 93)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Принципы контрактной системы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45743408"/>
              </p:ext>
            </p:extLst>
          </p:nvPr>
        </p:nvGraphicFramePr>
        <p:xfrm>
          <a:off x="467544" y="1124744"/>
          <a:ext cx="821537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8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7" y="69269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Расторжение контракта</a:t>
            </a:r>
            <a:endParaRPr lang="ru-RU" dirty="0"/>
          </a:p>
        </p:txBody>
      </p:sp>
      <p:sp>
        <p:nvSpPr>
          <p:cNvPr id="4" name="Тройная стрелка влево/вправо/вверх 3"/>
          <p:cNvSpPr/>
          <p:nvPr/>
        </p:nvSpPr>
        <p:spPr>
          <a:xfrm rot="10800000">
            <a:off x="2843808" y="2564904"/>
            <a:ext cx="3600400" cy="2016224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348880"/>
            <a:ext cx="2160240" cy="18722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соглашению сторон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04248" y="2420888"/>
            <a:ext cx="2160240" cy="18722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решению суда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808" y="4725144"/>
            <a:ext cx="3600401" cy="14401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одностороннем порядке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Мониторинг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000" dirty="0"/>
              <a:t>1. Мониторинг закупок представляет собой систему наблюдений в сфере закупок, осуществляемых на постоянной основе посредством сбора, обобщения, систематизации и оценки информации об осуществлении закупок, в том числе реализации планов закупок и планов-графиков.</a:t>
            </a:r>
          </a:p>
          <a:p>
            <a:pPr algn="just"/>
            <a:r>
              <a:rPr lang="ru-RU" sz="3000" dirty="0"/>
              <a:t>2. Мониторинг закупок осуществляется в целях:</a:t>
            </a:r>
          </a:p>
          <a:p>
            <a:pPr lvl="1" algn="just"/>
            <a:r>
              <a:rPr lang="ru-RU" b="1" dirty="0">
                <a:solidFill>
                  <a:schemeClr val="tx1"/>
                </a:solidFill>
              </a:rPr>
              <a:t>1) оценки степени достижения целей осуществления </a:t>
            </a:r>
            <a:r>
              <a:rPr lang="ru-RU" b="1" dirty="0" smtClean="0">
                <a:solidFill>
                  <a:schemeClr val="tx1"/>
                </a:solidFill>
              </a:rPr>
              <a:t>закупок.</a:t>
            </a:r>
            <a:endParaRPr lang="ru-RU" b="1" dirty="0">
              <a:solidFill>
                <a:schemeClr val="tx1"/>
              </a:solidFill>
              <a:hlinkClick r:id="rId2"/>
            </a:endParaRPr>
          </a:p>
          <a:p>
            <a:pPr lvl="1" algn="just"/>
            <a:r>
              <a:rPr lang="ru-RU" b="1" dirty="0">
                <a:solidFill>
                  <a:schemeClr val="tx1"/>
                </a:solidFill>
              </a:rPr>
              <a:t>2) оценки обоснованности закупок </a:t>
            </a:r>
            <a:endParaRPr lang="ru-RU" b="1" dirty="0" smtClean="0">
              <a:solidFill>
                <a:schemeClr val="tx1"/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ru-RU" b="1" dirty="0">
                <a:solidFill>
                  <a:schemeClr val="tx1"/>
                </a:solidFill>
              </a:rPr>
              <a:t>) совершенствования законодательства Российской Федерации и иных нормативных правовых актов о контрактной системе в сфере закупок.</a:t>
            </a:r>
          </a:p>
          <a:p>
            <a:pPr algn="just"/>
            <a:r>
              <a:rPr lang="ru-RU" sz="3000" dirty="0"/>
              <a:t>3. Мониторинг закупок осуществляется с использованием единой информационной системы и на основе содержащейся в ней информации.</a:t>
            </a:r>
          </a:p>
          <a:p>
            <a:pPr algn="just"/>
            <a:r>
              <a:rPr lang="ru-RU" sz="3000" dirty="0"/>
              <a:t>4. Мониторинг закупок для обеспечения государственных и муниципальных нужд осуществляется в порядке, установленном Правительством Российской Федерации.</a:t>
            </a:r>
          </a:p>
          <a:p>
            <a:pPr algn="just"/>
            <a:r>
              <a:rPr lang="ru-RU" sz="3000" dirty="0"/>
              <a:t>5. Результаты мониторинга закупок по итогам каждого года оформляются в виде сводного аналитического отчета, который представляется федеральным органом исполнительной власти по регулированию контрактной системы в сфере закупок в Правительство Российской Федерации. Требования к содержанию и порядку подготовки сводного аналитического отчета, а также сроки подготовки указанного отчета определяются Правительством Российской Федерации.</a:t>
            </a:r>
          </a:p>
          <a:p>
            <a:pPr algn="just"/>
            <a:r>
              <a:rPr lang="ru-RU" sz="3000" dirty="0"/>
              <a:t>6. В сводном аналитическом отчете дается оценка эффективности обеспечения государственных и муниципальных нужд, а также определяются меры по совершенствованию законодательства Российской Федерации и иных нормативных правовых актов о контрактной системе в сфере закупок.</a:t>
            </a:r>
          </a:p>
          <a:p>
            <a:pPr algn="just"/>
            <a:r>
              <a:rPr lang="ru-RU" sz="3000" dirty="0"/>
              <a:t>7. Сводный аналитический отчет подлежит размещению в единой информационной системе.</a:t>
            </a:r>
          </a:p>
          <a:p>
            <a:pPr algn="just"/>
            <a:r>
              <a:rPr lang="ru-RU" sz="3000" dirty="0"/>
              <a:t>8. В соответствии с законодательством субъектов Российской Федерации и муниципальными нормативными правовыми актами может осуществляться мониторинг закупок для обеспечения соответственно нужд субъектов Российской Федерации и муниципальных нужд.</a:t>
            </a:r>
          </a:p>
          <a:p>
            <a:pPr algn="just"/>
            <a:r>
              <a:rPr lang="ru-RU" sz="3000" dirty="0"/>
              <a:t>9. Порядок использования единой информационной системы для целей мониторинга закупок устанавливается с учетом порядка функционирования единой информационной системы</a:t>
            </a:r>
            <a:r>
              <a:rPr lang="ru-RU" sz="3000" dirty="0" smtClean="0"/>
              <a:t>,</a:t>
            </a:r>
          </a:p>
          <a:p>
            <a:pPr algn="just"/>
            <a:r>
              <a:rPr lang="ru-RU" sz="3000" dirty="0" smtClean="0"/>
              <a:t>10</a:t>
            </a:r>
            <a:r>
              <a:rPr lang="ru-RU" sz="3000" dirty="0"/>
              <a:t>. Мониторинг закупок обеспечивается федеральным органом исполнительной власти по регулированию контрактной системы в сфере закупок, органом исполнительной власти субъекта Российской Федерации по регулированию контрактной системы в сфере закупок, местной администрацией.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Аудит в сфере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dirty="0"/>
              <a:t>1. Аудит в сфере закупок осуществляется Счетной палатой Российской Федерации, контрольно-счетными органами субъектов Российской Федерации, образованными законодательными (представительными) органами государственной власти субъектов Российской Федерации, и контрольно-счетными органами муниципальных образований (в случае, если такие органы образованы в муниципальных образованиях), образованными представительными органами муниципальных образований.</a:t>
            </a:r>
          </a:p>
          <a:p>
            <a:pPr algn="just"/>
            <a:r>
              <a:rPr lang="ru-RU" sz="2900" dirty="0"/>
              <a:t>2. Органы аудита  в пределах своих полномочий осуществляют анализ и оценку результатов закупок, достижения целей осуществления </a:t>
            </a:r>
            <a:r>
              <a:rPr lang="ru-RU" sz="2900" dirty="0" smtClean="0"/>
              <a:t>закупок.</a:t>
            </a:r>
            <a:endParaRPr lang="ru-RU" sz="2900" dirty="0"/>
          </a:p>
          <a:p>
            <a:pPr algn="just"/>
            <a:r>
              <a:rPr lang="ru-RU" sz="2900" dirty="0"/>
              <a:t>3. Для достижения </a:t>
            </a:r>
            <a:r>
              <a:rPr lang="ru-RU" sz="2900" dirty="0" smtClean="0"/>
              <a:t>целей </a:t>
            </a:r>
            <a:r>
              <a:rPr lang="ru-RU" sz="2900" dirty="0"/>
              <a:t>органы аудита в сфере закупок осуществляют экспертно-аналитическую, информационную и иную деятельность посредством проверки, анализа и оценки информации о законности, целесообразности, об обоснованности, о своевременности, об эффективности и о результативности расходов на закупки по планируемым к заключению, заключенным и исполненным контрактам.</a:t>
            </a:r>
          </a:p>
          <a:p>
            <a:pPr algn="just"/>
            <a:r>
              <a:rPr lang="ru-RU" sz="2900" dirty="0"/>
              <a:t>4. Органы аудита в сфере закупок обобщают результаты осуществления </a:t>
            </a:r>
            <a:r>
              <a:rPr lang="ru-RU" sz="2900" dirty="0" smtClean="0"/>
              <a:t>деятельности в </a:t>
            </a:r>
            <a:r>
              <a:rPr lang="ru-RU" sz="2900" dirty="0"/>
              <a:t>том числе устанавливают причины выявленных отклонений, нарушений и недостатков, подготавливают предложения, направленные на их устранение и на совершенствование контрактной системы в сфере закупок, систематизируют информацию о реализации указанных предложений и размещают в единой информационной системе обобщенную информацию о таких результатах.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4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 в сфере закупок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Контроль осуществляют: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федеральный орган исполнительной власти, уполномоченный на осуществление контроля в сфере закупок, органы исполнительной власти субъекта Российской Федерации, органы местного самоуправления муниципального района, органы местного самоуправления городского округа, уполномоченные на осуществление контроля в сфере закупок</a:t>
            </a:r>
          </a:p>
          <a:p>
            <a:pPr lvl="1"/>
            <a:r>
              <a:rPr lang="ru-RU" dirty="0">
                <a:solidFill>
                  <a:schemeClr val="tx1"/>
                </a:solidFill>
              </a:rPr>
              <a:t>федеральный орган исполнительной власти, осуществляющий правоприменительные функции по кассовому обслуживанию исполнения бюджетов бюджетной системы Российской Федерации, финансовые органы субъектов Российской Федерации и муниципальных образований, органы управления государственными внебюджетными фондами;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органы </a:t>
            </a:r>
            <a:r>
              <a:rPr lang="ru-RU" dirty="0">
                <a:solidFill>
                  <a:schemeClr val="tx1"/>
                </a:solidFill>
              </a:rPr>
              <a:t>внутреннего государственного (муниципального) финансового контроля, определенные в соответствии с Бюджетным кодексом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0181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Общественный контроль</a:t>
            </a:r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677" y="1692097"/>
            <a:ext cx="3024187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содействие развитию и </a:t>
            </a:r>
          </a:p>
          <a:p>
            <a:pPr algn="ctr"/>
            <a:r>
              <a:rPr lang="ru-RU" sz="1600" b="1" dirty="0">
                <a:solidFill>
                  <a:schemeClr val="accent2"/>
                </a:solidFill>
              </a:rPr>
              <a:t>совершенствованию КС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580112" y="1692097"/>
            <a:ext cx="3024188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предупреждение, выявление нарушений</a:t>
            </a:r>
          </a:p>
        </p:txBody>
      </p:sp>
      <p:graphicFrame>
        <p:nvGraphicFramePr>
          <p:cNvPr id="8" name="Group 4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79196919"/>
              </p:ext>
            </p:extLst>
          </p:nvPr>
        </p:nvGraphicFramePr>
        <p:xfrm>
          <a:off x="107950" y="2608594"/>
          <a:ext cx="8893175" cy="3988758"/>
        </p:xfrm>
        <a:graphic>
          <a:graphicData uri="http://schemas.openxmlformats.org/drawingml/2006/table">
            <a:tbl>
              <a:tblPr/>
              <a:tblGrid>
                <a:gridCol w="628650"/>
                <a:gridCol w="8264525"/>
              </a:tblGrid>
              <a:tr h="301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№ п/п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Права граждан,  общественных объединений и объединения юридических лиц</a:t>
                      </a:r>
                    </a:p>
                  </a:txBody>
                  <a:tcPr marT="45710" marB="45710" horzOverflow="overflow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подготавливать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предложения по совершенствованию законодательства 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Ф о КС</a:t>
                      </a:r>
                    </a:p>
                  </a:txBody>
                  <a:tcPr marT="45710" marB="45710" horzOverflow="overflow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направлять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заказчикам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запросы о предоставлении информации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 осуществлении закупок и ходе исполнения контрактов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0" marB="45710" horzOverflow="overflow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7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независимый общественный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 и оценку хода осуществления закупок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 оценивать процедуры закупки и итоги исполнения контрактов на предмет их соответствия требованиям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закона о КС</a:t>
                      </a:r>
                    </a:p>
                  </a:txBody>
                  <a:tcPr marT="45710" marB="45710" horzOverflow="overflow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обращаться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своего имени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государственные и муниципальные органы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  заявлением о проведении мероприятий по контролю и надзору в соответствии с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законом о КС</a:t>
                      </a:r>
                    </a:p>
                  </a:txBody>
                  <a:tcPr marT="45710" marB="45710" horzOverflow="overflow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обращаться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своего имени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правоохранительные органы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случаях выявления в действиях (бездействии) заказчика, уполномоченного органа, специализированного органа, специализированной организации, комиссий по осуществлению закупок и их членов, должностных лиц контрактной службы заказчика (контрактных управляющих) признаков состава преступления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0" marB="45710" horzOverflow="overflow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5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обращаться в суд в защиту нарушенных или оспариваемых прав и законных интересов группы лиц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0" marB="45710" horzOverflow="overflow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H="1">
            <a:off x="1835771" y="908720"/>
            <a:ext cx="2736229" cy="639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908720"/>
            <a:ext cx="2520206" cy="639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9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Ответственность в контрактной системе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kumimoji="0" lang="ru-RU" sz="2000" b="1" dirty="0" smtClean="0">
                <a:latin typeface="Times New Roman" pitchFamily="18" charset="0"/>
                <a:cs typeface="Arial" pitchFamily="34" charset="0"/>
              </a:rPr>
              <a:t>Должностные лица заказчиков несут персональную ответственность </a:t>
            </a:r>
            <a:r>
              <a:rPr kumimoji="0" lang="ru-RU" sz="2000" dirty="0" smtClean="0">
                <a:latin typeface="Times New Roman" pitchFamily="18" charset="0"/>
                <a:cs typeface="Arial" pitchFamily="34" charset="0"/>
              </a:rPr>
              <a:t>за соблюдение требований, установленных законодательством Российской Федерации о контрактной системе в сфере закупок;</a:t>
            </a:r>
          </a:p>
          <a:p>
            <a:pPr algn="just">
              <a:lnSpc>
                <a:spcPct val="80000"/>
              </a:lnSpc>
            </a:pPr>
            <a:r>
              <a:rPr kumimoji="0" lang="ru-RU" sz="2000" b="1" dirty="0" smtClean="0">
                <a:latin typeface="Times New Roman" pitchFamily="18" charset="0"/>
                <a:cs typeface="Arial" pitchFamily="34" charset="0"/>
              </a:rPr>
              <a:t>Контрактная служба заказчика (контрактный управляющий) несет ответственность</a:t>
            </a:r>
            <a:r>
              <a:rPr kumimoji="0" lang="ru-RU" sz="2000" dirty="0" smtClean="0">
                <a:latin typeface="Times New Roman" pitchFamily="18" charset="0"/>
                <a:cs typeface="Arial" pitchFamily="34" charset="0"/>
              </a:rPr>
              <a:t> в пределах осуществляемых ею полномочий ;</a:t>
            </a:r>
          </a:p>
          <a:p>
            <a:pPr algn="just">
              <a:lnSpc>
                <a:spcPct val="80000"/>
              </a:lnSpc>
            </a:pPr>
            <a:r>
              <a:rPr kumimoji="0" lang="ru-RU" sz="2000" b="1" dirty="0" smtClean="0">
                <a:latin typeface="Times New Roman" pitchFamily="18" charset="0"/>
                <a:cs typeface="Arial" pitchFamily="34" charset="0"/>
              </a:rPr>
              <a:t>Лица, подписавшие заключение по результатам экспертизы результатов контракта</a:t>
            </a:r>
            <a:r>
              <a:rPr kumimoji="0" lang="ru-RU" sz="2000" dirty="0" smtClean="0">
                <a:latin typeface="Times New Roman" pitchFamily="18" charset="0"/>
                <a:cs typeface="Arial" pitchFamily="34" charset="0"/>
              </a:rPr>
              <a:t>, несут за данное ими заключение ответственность, предусмотренную законодательством Российской Федерации;</a:t>
            </a:r>
          </a:p>
          <a:p>
            <a:pPr algn="just">
              <a:lnSpc>
                <a:spcPct val="80000"/>
              </a:lnSpc>
            </a:pPr>
            <a:r>
              <a:rPr kumimoji="0" lang="ru-RU" sz="2000" b="1" dirty="0" smtClean="0">
                <a:latin typeface="Times New Roman" pitchFamily="18" charset="0"/>
                <a:cs typeface="Arial" pitchFamily="34" charset="0"/>
              </a:rPr>
              <a:t>Лица, виновные в нарушении законодательства Российской Федерации </a:t>
            </a:r>
            <a:r>
              <a:rPr kumimoji="0" lang="ru-RU" sz="2000" dirty="0" smtClean="0">
                <a:latin typeface="Times New Roman" pitchFamily="18" charset="0"/>
                <a:cs typeface="Arial" pitchFamily="34" charset="0"/>
              </a:rPr>
              <a:t>и иных нормативных правовых актов Российской Федерации о контрактной системе, несут дисциплинарную, гражданско-правовую, административную, уголовную ответственность в соответствии с законодательством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3323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Принцип единства контрактной системы в сфере закупок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7217" y="3000372"/>
            <a:ext cx="7358114" cy="27025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043608" y="2071678"/>
            <a:ext cx="7215238" cy="500066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ru-RU" dirty="0" smtClean="0"/>
              <a:t>Единые принципы и подходы при обеспечении государственных и муниципальных нужд. </a:t>
            </a:r>
            <a:endParaRPr lang="ru-RU" dirty="0"/>
          </a:p>
        </p:txBody>
      </p:sp>
      <p:sp>
        <p:nvSpPr>
          <p:cNvPr id="10" name="Плюс 9"/>
          <p:cNvSpPr/>
          <p:nvPr/>
        </p:nvSpPr>
        <p:spPr>
          <a:xfrm>
            <a:off x="4211960" y="2571744"/>
            <a:ext cx="428628" cy="428628"/>
          </a:xfrm>
          <a:prstGeom prst="mathPlus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80891" y="393305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Arial" pitchFamily="34" charset="0"/>
              </a:rPr>
              <a:t>Сквозной контроль </a:t>
            </a:r>
          </a:p>
          <a:p>
            <a:r>
              <a:rPr lang="ru-RU" dirty="0" smtClean="0">
                <a:cs typeface="Arial" pitchFamily="34" charset="0"/>
              </a:rPr>
              <a:t>всех стадий закупки</a:t>
            </a:r>
            <a:endParaRPr lang="ru-RU" dirty="0">
              <a:cs typeface="Arial" pitchFamily="34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362022151"/>
              </p:ext>
            </p:extLst>
          </p:nvPr>
        </p:nvGraphicFramePr>
        <p:xfrm>
          <a:off x="3347864" y="3059594"/>
          <a:ext cx="4619636" cy="2532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Контрактная служба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475656" y="1772816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804248" y="1772816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9" y="2732727"/>
            <a:ext cx="237626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Годовой объем закупок </a:t>
            </a:r>
            <a:r>
              <a:rPr lang="ru-RU" b="1" dirty="0" smtClean="0"/>
              <a:t>превышает</a:t>
            </a:r>
            <a:r>
              <a:rPr lang="ru-RU" dirty="0" smtClean="0"/>
              <a:t> 100 млн. руб.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475656" y="4293096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3568" y="5097958"/>
            <a:ext cx="237626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Создание </a:t>
            </a:r>
            <a:r>
              <a:rPr lang="ru-RU" b="1" dirty="0" smtClean="0"/>
              <a:t>контрактной службы</a:t>
            </a:r>
            <a:endParaRPr lang="ru-RU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804248" y="4293096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8144" y="5097958"/>
            <a:ext cx="237626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Назначение </a:t>
            </a:r>
            <a:r>
              <a:rPr lang="ru-RU" b="1" dirty="0" smtClean="0"/>
              <a:t>контрактного </a:t>
            </a:r>
            <a:r>
              <a:rPr lang="ru-RU" b="1" dirty="0" smtClean="0"/>
              <a:t>управляющего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68144" y="2708920"/>
            <a:ext cx="237626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Годовой объем закупок </a:t>
            </a:r>
            <a:r>
              <a:rPr lang="ru-RU" b="1" dirty="0" smtClean="0"/>
              <a:t>НЕ превышает </a:t>
            </a:r>
            <a:r>
              <a:rPr lang="ru-RU" dirty="0" smtClean="0"/>
              <a:t>100 млн. руб.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499992" y="1628800"/>
            <a:ext cx="0" cy="4536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Контрактная служба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200" dirty="0" smtClean="0"/>
              <a:t>При централизации закупок контрактная служба, контрактный управляющий осуществляют полномочия, предусмотренные Федеральным законом №44-ФЗ и не переданные соответствующим уполномоченным органам, уполномоченным учреждениям.</a:t>
            </a:r>
          </a:p>
          <a:p>
            <a:pPr marL="109728" indent="0">
              <a:buNone/>
            </a:pPr>
            <a:r>
              <a:rPr lang="ru-RU" sz="1200" b="1" dirty="0" smtClean="0"/>
              <a:t>Работники контрактной службы, контрактный управляющий должны иметь высшее образование или дополнительной профессиональное образование в сфере закупок!</a:t>
            </a:r>
          </a:p>
          <a:p>
            <a:pPr marL="109728" indent="0">
              <a:buNone/>
            </a:pPr>
            <a:r>
              <a:rPr lang="ru-RU" sz="1200" dirty="0" smtClean="0"/>
              <a:t>Работники контрактной службы, контрактный управляющий действуют по регламенту, разработанному на основе типового положения, утвержденного Федеральным органом исполнительной власти по регулированию контрактной системы.</a:t>
            </a:r>
          </a:p>
          <a:p>
            <a:pPr marL="109728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891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Основные понятия Федерального закона 44-ФЗ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4573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У</a:t>
            </a:r>
            <a:r>
              <a:rPr lang="ru-RU" b="1" dirty="0" smtClean="0"/>
              <a:t>полномоченный </a:t>
            </a:r>
            <a:r>
              <a:rPr lang="ru-RU" b="1" dirty="0"/>
              <a:t>орган, уполномоченное учреждение </a:t>
            </a:r>
            <a:r>
              <a:rPr lang="ru-RU" dirty="0"/>
              <a:t>- государственный орган, муниципальный орган, казенное учреждение, на которые возложены полномочия, </a:t>
            </a:r>
            <a:r>
              <a:rPr lang="ru-RU" dirty="0" smtClean="0"/>
              <a:t>предусмотренные по централизованным закупкам.</a:t>
            </a:r>
          </a:p>
          <a:p>
            <a:endParaRPr lang="ru-RU" dirty="0" smtClean="0"/>
          </a:p>
          <a:p>
            <a:r>
              <a:rPr lang="ru-RU" b="1" dirty="0"/>
              <a:t>О</a:t>
            </a:r>
            <a:r>
              <a:rPr lang="ru-RU" b="1" dirty="0" smtClean="0"/>
              <a:t>рган </a:t>
            </a:r>
            <a:r>
              <a:rPr lang="ru-RU" b="1" dirty="0"/>
              <a:t>исполнительной власти субъекта Российской Федерации </a:t>
            </a:r>
            <a:r>
              <a:rPr lang="ru-RU" dirty="0"/>
              <a:t>по регулированию контрактной системы в сфере закупок - орган исполнительной власти субъекта Российской Федерации, уполномоченный на осуществление функций по обеспечению </a:t>
            </a:r>
            <a:r>
              <a:rPr lang="ru-RU" dirty="0" smtClean="0"/>
              <a:t>реализации </a:t>
            </a:r>
            <a:r>
              <a:rPr lang="ru-RU" dirty="0"/>
              <a:t>государственной политики в сфере закупок для обеспечения нужд субъекта Российской Федерации, организации мониторинга закупок для обеспечения нужд субъекта Российской Федерации, а также по методологическому сопровождению деятельности заказчиков, осуществляющих закупки для обеспечения нужд субъекта Российской </a:t>
            </a:r>
            <a:r>
              <a:rPr lang="ru-RU" dirty="0" smtClean="0"/>
              <a:t>Федерации (в том числе муниципальных закупок);</a:t>
            </a:r>
          </a:p>
          <a:p>
            <a:endParaRPr lang="ru-RU" dirty="0" smtClean="0"/>
          </a:p>
          <a:p>
            <a:r>
              <a:rPr lang="ru-RU" sz="2900" b="1" dirty="0"/>
              <a:t>З</a:t>
            </a:r>
            <a:r>
              <a:rPr lang="ru-RU" sz="2900" b="1" dirty="0" smtClean="0"/>
              <a:t>аказчик</a:t>
            </a:r>
            <a:r>
              <a:rPr lang="ru-RU" sz="2900" dirty="0" smtClean="0"/>
              <a:t> </a:t>
            </a:r>
            <a:r>
              <a:rPr lang="ru-RU" sz="2900" dirty="0"/>
              <a:t>- государственный или муниципальный заказчик либо </a:t>
            </a:r>
            <a:r>
              <a:rPr lang="ru-RU" sz="2900" dirty="0" smtClean="0"/>
              <a:t> бюджетное учреждение, осуществляющие закупки.</a:t>
            </a:r>
            <a:endParaRPr lang="ru-RU" dirty="0"/>
          </a:p>
          <a:p>
            <a:endParaRPr lang="ru-RU" dirty="0">
              <a:hlinkClick r:id="rId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4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B325F6-2085-4E2F-8EBC-5CFDAB8BC0F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50862" y="620688"/>
            <a:ext cx="8135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>
                <a:solidFill>
                  <a:schemeClr val="tx2"/>
                </a:solidFill>
                <a:latin typeface="+mj-lt"/>
              </a:rPr>
              <a:t>Информационное обеспечение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00113" y="1293195"/>
            <a:ext cx="7632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>
                <a:solidFill>
                  <a:schemeClr val="accent2"/>
                </a:solidFill>
              </a:rPr>
              <a:t> 94-ФЗ   </a:t>
            </a:r>
            <a:r>
              <a:rPr lang="ru-RU" sz="2800" b="1" dirty="0">
                <a:solidFill>
                  <a:schemeClr val="accent2"/>
                </a:solidFill>
              </a:rPr>
              <a:t>  </a:t>
            </a:r>
            <a:r>
              <a:rPr lang="ru-RU" b="1" dirty="0">
                <a:solidFill>
                  <a:schemeClr val="accent2"/>
                </a:solidFill>
              </a:rPr>
              <a:t>                                                                   </a:t>
            </a:r>
            <a:r>
              <a:rPr lang="ru-RU" sz="3200" b="1" dirty="0">
                <a:solidFill>
                  <a:schemeClr val="accent2"/>
                </a:solidFill>
              </a:rPr>
              <a:t>44-ФЗ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95288" y="2133600"/>
            <a:ext cx="2808287" cy="2646363"/>
            <a:chOff x="249" y="1480"/>
            <a:chExt cx="1769" cy="1667"/>
          </a:xfrm>
        </p:grpSpPr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1480"/>
              <a:ext cx="1678" cy="1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478"/>
              <a:ext cx="1006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636838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388" y="5084763"/>
            <a:ext cx="3889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b="1"/>
              <a:t>Обеспечение публичности размещения заказов, простейшие контроллеры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500563" y="4508500"/>
            <a:ext cx="464343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500" b="1">
                <a:solidFill>
                  <a:schemeClr val="tx2"/>
                </a:solidFill>
              </a:rPr>
              <a:t>Обеспечение автоматизации процедур, реализуемых в рамках контрактной системы</a:t>
            </a:r>
            <a:r>
              <a:rPr lang="ru-RU" sz="16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39750" y="1844675"/>
            <a:ext cx="27368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500" b="1" u="sng"/>
              <a:t>Официальный сайт</a:t>
            </a:r>
            <a:r>
              <a:rPr lang="ru-RU" sz="1500" u="sng"/>
              <a:t> </a:t>
            </a:r>
            <a:r>
              <a:rPr lang="en-US" sz="1500" u="sng">
                <a:solidFill>
                  <a:schemeClr val="bg1"/>
                </a:solidFill>
              </a:rPr>
              <a:t>www</a:t>
            </a:r>
            <a:r>
              <a:rPr lang="ru-RU" sz="1500" u="sng">
                <a:solidFill>
                  <a:schemeClr val="bg1"/>
                </a:solidFill>
              </a:rPr>
              <a:t>.</a:t>
            </a:r>
            <a:r>
              <a:rPr lang="en-US" sz="1500" u="sng">
                <a:solidFill>
                  <a:schemeClr val="bg1"/>
                </a:solidFill>
              </a:rPr>
              <a:t>zakupki.gov.ru</a:t>
            </a:r>
            <a:endParaRPr lang="ru-RU" sz="1500" u="sng">
              <a:solidFill>
                <a:schemeClr val="bg1"/>
              </a:solidFill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859338" y="1989138"/>
            <a:ext cx="3529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Единая информационная система в сфере закупок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07950" y="5661025"/>
            <a:ext cx="38877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/>
              <a:t>Размещение информации в  электронном и графическом виде, отдельные структурированные документы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4427538" y="5157788"/>
            <a:ext cx="45370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Планирование, мониторинг, автоматический контроль, использование идентификационного кода закупки и каталога товаров, работ, услуг.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572000" y="5949950"/>
            <a:ext cx="43926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Размещение информации только в машиночитаемом виде</a:t>
            </a:r>
          </a:p>
        </p:txBody>
      </p:sp>
    </p:spTree>
    <p:extLst>
      <p:ext uri="{BB962C8B-B14F-4D97-AF65-F5344CB8AC3E}">
        <p14:creationId xmlns:p14="http://schemas.microsoft.com/office/powerpoint/2010/main" val="28932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Субъекты, на которые распространяется </a:t>
            </a:r>
            <a:r>
              <a:rPr lang="ru-RU" sz="3100" dirty="0"/>
              <a:t>положение закона Государственные заказчики Тверской области (44-ФЗ)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/>
          <a:lstStyle/>
          <a:p>
            <a:r>
              <a:rPr lang="ru-RU" dirty="0" smtClean="0"/>
              <a:t>Исполнительные органы государственной власти</a:t>
            </a:r>
          </a:p>
          <a:p>
            <a:r>
              <a:rPr lang="ru-RU" dirty="0" smtClean="0"/>
              <a:t>Государственные казенные учреждения</a:t>
            </a:r>
          </a:p>
          <a:p>
            <a:r>
              <a:rPr lang="ru-RU" dirty="0" smtClean="0"/>
              <a:t>Государственные бюджетные учреждения</a:t>
            </a:r>
          </a:p>
          <a:p>
            <a:r>
              <a:rPr lang="ru-RU" dirty="0" smtClean="0"/>
              <a:t>Автономные учреждения и унитарные предприятия (по капитальным вложениям в объекты государственной, муниципальной собственности)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6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276</TotalTime>
  <Words>2054</Words>
  <Application>Microsoft Office PowerPoint</Application>
  <PresentationFormat>Экран (4:3)</PresentationFormat>
  <Paragraphs>265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Сфера регулирования Федерального закона 44-ФЗ </vt:lpstr>
      <vt:lpstr>Принципы контрактной системы</vt:lpstr>
      <vt:lpstr>Ответственность в контрактной системе</vt:lpstr>
      <vt:lpstr>Принцип единства контрактной системы в сфере закупок</vt:lpstr>
      <vt:lpstr>Контрактная служба</vt:lpstr>
      <vt:lpstr>Контрактная служба</vt:lpstr>
      <vt:lpstr>Основные понятия Федерального закона 44-ФЗ</vt:lpstr>
      <vt:lpstr>Презентация PowerPoint</vt:lpstr>
      <vt:lpstr>Субъекты, на которые распространяется положение закона Государственные заказчики Тверской области (44-ФЗ) </vt:lpstr>
      <vt:lpstr>Особенности закупок для бюджетных учреждений</vt:lpstr>
      <vt:lpstr>Централизация закупок</vt:lpstr>
      <vt:lpstr>Планирование</vt:lpstr>
      <vt:lpstr>Нормирование</vt:lpstr>
      <vt:lpstr>Способы закупок</vt:lpstr>
      <vt:lpstr>Особенности способов закупок</vt:lpstr>
      <vt:lpstr>Антидемпинговые меры</vt:lpstr>
      <vt:lpstr>Обязательные условия контракта</vt:lpstr>
      <vt:lpstr>Ответственность</vt:lpstr>
      <vt:lpstr>Приемка товаров, работ, услуг</vt:lpstr>
      <vt:lpstr>Расторжение контракта</vt:lpstr>
      <vt:lpstr>Мониторинг закупок</vt:lpstr>
      <vt:lpstr>Аудит в сфере закупок</vt:lpstr>
      <vt:lpstr>Контроль в сфере закупок</vt:lpstr>
      <vt:lpstr>Общественный контроль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Гена</dc:creator>
  <cp:lastModifiedBy>Гена</cp:lastModifiedBy>
  <cp:revision>38</cp:revision>
  <dcterms:created xsi:type="dcterms:W3CDTF">2013-07-18T11:51:12Z</dcterms:created>
  <dcterms:modified xsi:type="dcterms:W3CDTF">2013-08-15T14:54:37Z</dcterms:modified>
</cp:coreProperties>
</file>